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97" r:id="rId5"/>
    <p:sldId id="301" r:id="rId6"/>
    <p:sldId id="436" r:id="rId7"/>
    <p:sldId id="300" r:id="rId8"/>
    <p:sldId id="440" r:id="rId9"/>
    <p:sldId id="334" r:id="rId10"/>
    <p:sldId id="304" r:id="rId11"/>
    <p:sldId id="335" r:id="rId12"/>
    <p:sldId id="347" r:id="rId13"/>
    <p:sldId id="337" r:id="rId14"/>
    <p:sldId id="340" r:id="rId15"/>
    <p:sldId id="346" r:id="rId16"/>
    <p:sldId id="342" r:id="rId17"/>
    <p:sldId id="437" r:id="rId18"/>
    <p:sldId id="349" r:id="rId19"/>
    <p:sldId id="345" r:id="rId20"/>
    <p:sldId id="348" r:id="rId21"/>
    <p:sldId id="434" r:id="rId22"/>
    <p:sldId id="435" r:id="rId23"/>
    <p:sldId id="439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2" r:id="rId35"/>
    <p:sldId id="451" r:id="rId36"/>
    <p:sldId id="33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582D2E-925B-42B2-89A7-B5E82961C5A6}">
          <p14:sldIdLst>
            <p14:sldId id="297"/>
            <p14:sldId id="301"/>
            <p14:sldId id="436"/>
            <p14:sldId id="300"/>
            <p14:sldId id="440"/>
            <p14:sldId id="334"/>
            <p14:sldId id="304"/>
            <p14:sldId id="335"/>
            <p14:sldId id="347"/>
            <p14:sldId id="337"/>
            <p14:sldId id="340"/>
            <p14:sldId id="346"/>
            <p14:sldId id="342"/>
            <p14:sldId id="437"/>
            <p14:sldId id="349"/>
            <p14:sldId id="345"/>
            <p14:sldId id="348"/>
            <p14:sldId id="434"/>
            <p14:sldId id="435"/>
            <p14:sldId id="439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2D2CBC7-5108-2910-AD6D-B7F72136F8FD}" name="Rajani Akshat" initials="RA" userId="S::rajanias21@iitk.ac.in::2922327e-ce82-49b7-935c-1eb3d5b637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9900"/>
    <a:srgbClr val="CCFFCC"/>
    <a:srgbClr val="CCFFFF"/>
    <a:srgbClr val="CCECFF"/>
    <a:srgbClr val="F8F6F5"/>
    <a:srgbClr val="F4F5DF"/>
    <a:srgbClr val="F0EAE4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3" y="7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0300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A6B7-8509-F40A-6FC2-9AF57ECC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461B0-67C6-BF41-46A7-3FC2E0F86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59276-22B9-F2CF-3A0A-3269663AD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B3A21-E031-2D8F-288E-09D67C3E9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941079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3564-D435-347E-88E4-E19AFE7E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1DB1C-D3B8-08AC-0EFB-986C2057C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0C72C-A470-A0DF-C9A5-2B65E4E7E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429B4-38A9-AD2D-75DF-C54D66A4D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8685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052EA-A8AF-EF3B-147B-5B3D6B671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E89DBA-CDC9-A96A-2782-90ED62C41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CCD3B-434F-BF92-E82A-FB3F50536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F5278-74B2-D9EF-CDA1-077487E04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88545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E862-6321-D650-4A71-76FDF8AD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FF879-EEBE-9BD3-9A4C-1EB7DCD3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1F93E-0932-6976-29E3-8BFD1B27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10F71-AF94-AC35-EAEE-397C5CC27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58213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B2E1-573C-4656-E997-2D8C968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01165-EB3B-313E-846C-D33C8067B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B9667-D49F-05DD-6264-44F934EB9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4DA33-6664-66D0-1439-8A184E7CA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2314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FC02A-A026-A7FE-34CA-262E1DA9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B7447-0F1E-AEF6-726C-4B753E624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116F3-0F72-6824-5C28-451A6685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0C7D-29F3-794C-0E50-B60678CC3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01623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D0824-E538-A87D-5286-04A0E003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3CAA0-EF32-EC44-E070-CC1FC8C35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0D75F-3161-D79D-AF17-7092939F2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41685-6E30-4FD7-06B8-CED76C557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96233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477D-A9D4-EB61-97FE-586DEB9E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6E5B8-C743-A6B8-A465-BC059CDC3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6CA17-12B7-6836-5630-1CA3E26F4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A3EE9-1ED4-ED1E-7D56-16792945C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57683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3C74-BBEF-42B5-2A0A-4DE49BA9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0A62A-0F29-F89C-BA9A-1FABD8B9B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03576-79D8-108B-21A7-8A22F797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B85DC-C912-21D8-FD94-99DFD0AB7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65655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18B2-3CC1-5EDD-7FDB-EC88E0BB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A8C36-37E0-95A4-B7BF-43431C169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4F159-F669-396B-1607-3DD2F52AC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4B363-363D-119A-537F-E7111E9FE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39876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44341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0F67B-F22F-C37D-522F-714C4B05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03F31-7417-BA66-B7BF-DE89E543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63D5C-0F12-7DA7-CC66-4B1E61F6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76A24-5B34-F2C4-9CB1-A0D2D349E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87756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6E141-8F37-7311-8F55-4884BCCD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7491C-DD37-B4A5-08D7-F6CFF6BC3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54DD6-683A-222C-5A6B-C1C02C8AC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19D4F-04C3-A170-9B9E-12763FBA1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746859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1EF97-EEDF-80C1-B8E7-BDA81B41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7E26A-3CB1-A0C3-BA65-B07BB577C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3929D-71B2-E1BB-C4F2-AFE141C1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8A431-5274-B2F6-498A-EE64C79F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29890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640B-9E41-EBD2-9A71-3AE5827CE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F2B88-B08E-F0DB-638F-E28CC121F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38DB4-9052-5D61-4373-9E5733E29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1A2C6-B6CD-50A8-2A38-BD10DF846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50209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530AB-DCFA-8158-8026-27E11C40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6D926-231D-A5D0-10F7-46452BA7F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EFE83-F544-D171-1F87-40E6334B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B1856-FC1E-B1D8-0441-570939AD8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00453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57510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9411-0BF0-4DD2-11EC-88DD1D32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96EB4-C732-176C-8353-565C49134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D28FD-615E-4E6D-CD03-D65559A3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EBD2-6F25-AEF2-B261-FE377ECEA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00191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10081-9789-5AED-5239-5D8D67F1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3A90B-1503-AD34-550A-51C71A3A8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FB38B-242C-1C48-DD0E-478ECE8B1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0FA6B-2380-EBE0-AB84-97B7669E9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11811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FD76-FA65-BD83-7F59-0BE68842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ABE8B-EB72-E5EB-6C44-BBACAE8BF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33E7-20AF-A905-E02D-790222BD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5793-8F2C-3874-2113-8EA0A06CB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88156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62049-9C11-9963-FD20-972729920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3C339-B494-7810-E196-04B6BAC2F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DA27D-2216-BBE8-4AA9-1F4510AFE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47F37-B65C-8103-BF1C-AFE996D5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5446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74B16-B4D8-7D24-0EEA-EAA9CA0F0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B450-0747-A32A-36B1-935CF2A8F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227F-D4EF-7D9D-E8B0-1F275DBE4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25BAA-0637-7407-696E-0C3C9F17F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0036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pngimg.com/png/36724-light-bulb-transparent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5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62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53.png"/><Relationship Id="rId5" Type="http://schemas.openxmlformats.org/officeDocument/2006/relationships/image" Target="../media/image99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microsoft.com/office/2007/relationships/hdphoto" Target="../media/hdphoto1.wdp"/><Relationship Id="rId9" Type="http://schemas.openxmlformats.org/officeDocument/2006/relationships/image" Target="../media/image102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2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8B689EC-8EBC-E2EB-3339-8DB36D37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8336"/>
            <a:ext cx="12192001" cy="1331536"/>
          </a:xfrm>
        </p:spPr>
        <p:txBody>
          <a:bodyPr/>
          <a:lstStyle/>
          <a:p>
            <a:r>
              <a:rPr lang="en-US" sz="8000">
                <a:solidFill>
                  <a:srgbClr val="002060"/>
                </a:solidFill>
                <a:latin typeface="Cambria"/>
                <a:ea typeface="Cambria"/>
              </a:rPr>
              <a:t>PRIMALITY TESTING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D276598E-D10D-4848-18C3-D01DE165BEE5}"/>
              </a:ext>
            </a:extLst>
          </p:cNvPr>
          <p:cNvSpPr txBox="1">
            <a:spLocks/>
          </p:cNvSpPr>
          <p:nvPr/>
        </p:nvSpPr>
        <p:spPr>
          <a:xfrm>
            <a:off x="7550058" y="5276653"/>
            <a:ext cx="6637281" cy="1331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Debraj Karmakar (220329)</a:t>
            </a:r>
          </a:p>
          <a:p>
            <a:pPr marL="0" indent="0">
              <a:buNone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Naman Kumar Jaiswal (220687)</a:t>
            </a:r>
          </a:p>
          <a:p>
            <a:pPr marL="0" indent="0">
              <a:buNone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Sankalp Mittal (220963)</a:t>
            </a:r>
          </a:p>
          <a:p>
            <a:pPr marL="457200" lvl="1" indent="0">
              <a:buNone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p:sp>
        <p:nvSpPr>
          <p:cNvPr id="6" name="Chart Placeholder 4">
            <a:extLst>
              <a:ext uri="{FF2B5EF4-FFF2-40B4-BE49-F238E27FC236}">
                <a16:creationId xmlns:a16="http://schemas.microsoft.com/office/drawing/2014/main" id="{F80B2248-F957-453F-22F9-83BDB4F0F2F5}"/>
              </a:ext>
            </a:extLst>
          </p:cNvPr>
          <p:cNvSpPr txBox="1">
            <a:spLocks/>
          </p:cNvSpPr>
          <p:nvPr/>
        </p:nvSpPr>
        <p:spPr>
          <a:xfrm>
            <a:off x="1090264" y="2995397"/>
            <a:ext cx="12192000" cy="845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>
                <a:latin typeface="Cambria" panose="02040503050406030204" pitchFamily="18" charset="0"/>
                <a:ea typeface="Cambria" panose="02040503050406030204" pitchFamily="18" charset="0"/>
              </a:rPr>
              <a:t>- A beautiful application of randomized algorithms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1657A1A-56A4-B73E-4BC6-31F8C9750A5E}"/>
              </a:ext>
            </a:extLst>
          </p:cNvPr>
          <p:cNvSpPr txBox="1">
            <a:spLocks/>
          </p:cNvSpPr>
          <p:nvPr/>
        </p:nvSpPr>
        <p:spPr>
          <a:xfrm>
            <a:off x="7186264" y="4794037"/>
            <a:ext cx="1613607" cy="445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by: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837D-76D2-2528-C4BF-60D85A48EBB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2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F7A2-6620-48AC-0AEA-AE8E1033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126D-FB6A-F73A-95C0-BBD7B5C9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4272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Attempt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93B11EF-E35D-B131-05C2-A89DEF4C2CC8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587829" y="1436914"/>
                <a:ext cx="10889796" cy="4900725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 b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Primality Testing (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IN" sz="2400" b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{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if (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return Prime;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if (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return Composite;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IN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Repeat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times {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b="1">
                    <a:sym typeface="Wingdings" pitchFamily="2" charset="2"/>
                  </a:rPr>
                  <a:t> </a:t>
                </a:r>
                <a:r>
                  <a:rPr lang="en-US" sz="2400">
                    <a:sym typeface="Wingdings" pitchFamily="2" charset="2"/>
                  </a:rPr>
                  <a:t>pick an integer randomly uniformly from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en-US" sz="2400">
                    <a:sym typeface="Wingdings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IN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if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I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I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IN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return Composite;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}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return Prime;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r>
                  <a:rPr lang="en-IN" sz="2400" b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IN" sz="240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IN" sz="240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93B11EF-E35D-B131-05C2-A89DEF4C2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587829" y="1436914"/>
                <a:ext cx="10889796" cy="4900725"/>
              </a:xfrm>
              <a:blipFill>
                <a:blip r:embed="rId3"/>
                <a:stretch>
                  <a:fillRect l="-839" t="-1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0E6196-EC0D-B89E-E658-FBC77BFC809E}"/>
                  </a:ext>
                </a:extLst>
              </p:cNvPr>
              <p:cNvSpPr txBox="1"/>
              <p:nvPr/>
            </p:nvSpPr>
            <p:spPr>
              <a:xfrm>
                <a:off x="6060051" y="1554723"/>
                <a:ext cx="5417574" cy="53296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IN" sz="2800" b="1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Posterama" panose="020B0504020200020000" pitchFamily="34" charset="0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Posterama" panose="020B0504020200020000" pitchFamily="34" charset="0"/>
                      </a:rPr>
                      <m:t>𝑶</m:t>
                    </m:r>
                    <m:r>
                      <a:rPr lang="en-IN" sz="2800" b="1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Posterama" panose="020B0504020200020000" pitchFamily="34" charset="0"/>
                      </a:rPr>
                      <m:t>(</m:t>
                    </m:r>
                    <m:sSup>
                      <m:sSupPr>
                        <m:ctrlPr>
                          <a:rPr lang="en-IN" sz="2800" b="1" i="1" smtClean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Posterama" panose="020B0504020200020000" pitchFamily="34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Posterama" panose="020B0504020200020000" pitchFamily="34" charset="0"/>
                          </a:rPr>
                          <m:t>𝒕𝒏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Posterama" panose="020B0504020200020000" pitchFamily="34" charset="0"/>
                          </a:rPr>
                          <m:t>𝟐</m:t>
                        </m:r>
                      </m:sup>
                    </m:sSup>
                    <m:r>
                      <a:rPr lang="en-IN" sz="2800" b="1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Posterama" panose="020B0504020200020000" pitchFamily="34" charset="0"/>
                      </a:rPr>
                      <m:t>)</m:t>
                    </m:r>
                  </m:oMath>
                </a14:m>
                <a:endParaRPr lang="en-IN" sz="2800" b="1">
                  <a:solidFill>
                    <a:schemeClr val="tx2">
                      <a:lumMod val="90000"/>
                      <a:lumOff val="1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sterama" panose="020B0504020200020000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0E6196-EC0D-B89E-E658-FBC77BFC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51" y="1554723"/>
                <a:ext cx="5417574" cy="532966"/>
              </a:xfrm>
              <a:prstGeom prst="rect">
                <a:avLst/>
              </a:prstGeom>
              <a:blipFill>
                <a:blip r:embed="rId4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18414-7BBA-F6FD-CAEE-9420F7C0814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EE15C5D-24DF-2E6D-DC48-9720FBC3E6EA}"/>
                  </a:ext>
                </a:extLst>
              </p:cNvPr>
              <p:cNvSpPr/>
              <p:nvPr/>
            </p:nvSpPr>
            <p:spPr>
              <a:xfrm>
                <a:off x="3993861" y="1668792"/>
                <a:ext cx="3890921" cy="99531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If we get even a single a for some N, for which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>
                    <a:solidFill>
                      <a:schemeClr val="tx1"/>
                    </a:solidFill>
                  </a:rPr>
                  <a:t>≡ 1</a:t>
                </a: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EE15C5D-24DF-2E6D-DC48-9720FBC3E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61" y="1668792"/>
                <a:ext cx="3890921" cy="995313"/>
              </a:xfrm>
              <a:prstGeom prst="roundRect">
                <a:avLst/>
              </a:prstGeom>
              <a:blipFill>
                <a:blip r:embed="rId5"/>
                <a:stretch>
                  <a:fillRect l="-624" r="-1092" b="-4217"/>
                </a:stretch>
              </a:blipFill>
              <a:ln w="19050"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75C25-40DC-D943-2D31-4946B3E86744}"/>
              </a:ext>
            </a:extLst>
          </p:cNvPr>
          <p:cNvSpPr/>
          <p:nvPr/>
        </p:nvSpPr>
        <p:spPr>
          <a:xfrm>
            <a:off x="4444818" y="4020317"/>
            <a:ext cx="2989006" cy="995313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Sufficient to prove that N is composite</a:t>
            </a:r>
            <a:endParaRPr lang="en-IN" sz="240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18F756-97DC-4B77-2395-C070E48D9A7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939321" y="2664105"/>
            <a:ext cx="1" cy="135621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9804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C5AA-8CBF-BCF4-901C-72965F9A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B63A-0980-DBD1-9B26-F98EA77C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4272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with Attempt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08ADD618-79C6-1733-9A7A-EDD12854C541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587828" y="1436914"/>
                <a:ext cx="11161719" cy="1115434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IN" sz="3200" b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composite numbers </a:t>
                </a:r>
                <a14:m>
                  <m:oMath xmlns:m="http://schemas.openxmlformats.org/officeDocument/2006/math">
                    <m:r>
                      <a:rPr lang="en-IN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IN" sz="320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sz="3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that have </a:t>
                </a:r>
                <a:r>
                  <a:rPr lang="en-IN" sz="3200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many</a:t>
                </a:r>
                <a:r>
                  <a:rPr lang="en-IN" sz="3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𝒂</m:t>
                    </m:r>
                  </m:oMath>
                </a14:m>
                <a:r>
                  <a:rPr lang="en-IN" sz="3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such that </a:t>
                </a:r>
                <a:endParaRPr lang="en-IN" sz="320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𝑵</m:t>
                          </m:r>
                          <m:r>
                            <a:rPr lang="en-IN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</m:t>
                          </m:r>
                          <m:r>
                            <a:rPr lang="en-IN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≡</m:t>
                      </m:r>
                      <m:r>
                        <a:rPr lang="en-IN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𝟏</m:t>
                      </m:r>
                      <m:r>
                        <a:rPr lang="en-IN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IN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𝒎𝒐𝒅</m:t>
                      </m:r>
                      <m:r>
                        <a:rPr lang="en-IN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IN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IN" sz="3200" b="1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08ADD618-79C6-1733-9A7A-EDD12854C5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587828" y="1436914"/>
                <a:ext cx="11161719" cy="1115434"/>
              </a:xfrm>
              <a:blipFill>
                <a:blip r:embed="rId3"/>
                <a:stretch>
                  <a:fillRect l="-1365" t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B125C49-2675-F1CA-31FD-0FB1B091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352" y="2413322"/>
            <a:ext cx="5625296" cy="4324071"/>
          </a:xfrm>
          <a:prstGeom prst="rect">
            <a:avLst/>
          </a:prstGeom>
        </p:spPr>
      </p:pic>
      <p:pic>
        <p:nvPicPr>
          <p:cNvPr id="5" name="Picture 4" descr="A yellow face with black eyes&#10;&#10;AI-generated content may be incorrect.">
            <a:extLst>
              <a:ext uri="{FF2B5EF4-FFF2-40B4-BE49-F238E27FC236}">
                <a16:creationId xmlns:a16="http://schemas.microsoft.com/office/drawing/2014/main" id="{E32854D5-E705-9CD2-29C8-E3F0B3C43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25" b="95125" l="8250" r="95125">
                        <a14:foregroundMark x1="34250" y1="8625" x2="57375" y2="6000"/>
                        <a14:foregroundMark x1="57375" y1="6000" x2="65875" y2="8125"/>
                        <a14:foregroundMark x1="65875" y1="8125" x2="68000" y2="9250"/>
                        <a14:foregroundMark x1="90000" y1="31750" x2="95125" y2="48375"/>
                        <a14:foregroundMark x1="95125" y1="48375" x2="89875" y2="71750"/>
                        <a14:foregroundMark x1="9250" y1="32625" x2="5625" y2="48125"/>
                        <a14:foregroundMark x1="5625" y1="48125" x2="8250" y2="66500"/>
                        <a14:foregroundMark x1="8250" y1="66500" x2="10750" y2="71250"/>
                        <a14:foregroundMark x1="30875" y1="90000" x2="42500" y2="94625"/>
                        <a14:foregroundMark x1="42500" y1="94625" x2="52125" y2="95125"/>
                        <a14:foregroundMark x1="52125" y1="95125" x2="70500" y2="9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1335" y="2631108"/>
            <a:ext cx="1222094" cy="1222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7B7C-5F1C-085E-E610-99A1F7CBAD6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10A4-063E-B771-4E02-33C1648D540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857D2A-CDEB-CDC0-9676-E24BB19C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2313566"/>
            <a:ext cx="10515600" cy="1115434"/>
          </a:xfrm>
        </p:spPr>
        <p:txBody>
          <a:bodyPr/>
          <a:lstStyle/>
          <a:p>
            <a:pPr algn="ctr"/>
            <a:r>
              <a:rPr lang="en-IN" sz="72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Another Attempt</a:t>
            </a:r>
          </a:p>
        </p:txBody>
      </p:sp>
    </p:spTree>
    <p:extLst>
      <p:ext uri="{BB962C8B-B14F-4D97-AF65-F5344CB8AC3E}">
        <p14:creationId xmlns:p14="http://schemas.microsoft.com/office/powerpoint/2010/main" val="430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0A02-E770-A914-E270-41CF5045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46A8-F808-98D3-D855-D58A81B5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Attempt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27AEF-2F5C-A2E9-BB2C-5CB91320C2A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C2E4D3B-DC73-0702-37DF-9297213F2280}"/>
              </a:ext>
            </a:extLst>
          </p:cNvPr>
          <p:cNvSpPr/>
          <p:nvPr/>
        </p:nvSpPr>
        <p:spPr>
          <a:xfrm>
            <a:off x="1576086" y="2534856"/>
            <a:ext cx="9039828" cy="2247699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rgbClr val="C00000"/>
                </a:solidFill>
              </a:rPr>
              <a:t>Don’t discard Fermat’s theorem</a:t>
            </a:r>
          </a:p>
          <a:p>
            <a:pPr algn="ctr"/>
            <a:r>
              <a:rPr lang="en-IN" sz="3200">
                <a:solidFill>
                  <a:srgbClr val="C00000"/>
                </a:solidFill>
              </a:rPr>
              <a:t>It is still useful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Terminator 7">
                <a:extLst>
                  <a:ext uri="{FF2B5EF4-FFF2-40B4-BE49-F238E27FC236}">
                    <a16:creationId xmlns:a16="http://schemas.microsoft.com/office/drawing/2014/main" id="{FE4ED4AB-26FB-24C8-B985-DBA684A11E2F}"/>
                  </a:ext>
                </a:extLst>
              </p:cNvPr>
              <p:cNvSpPr/>
              <p:nvPr/>
            </p:nvSpPr>
            <p:spPr>
              <a:xfrm>
                <a:off x="1703105" y="2966140"/>
                <a:ext cx="4247412" cy="1115434"/>
              </a:xfrm>
              <a:prstGeom prst="flowChartTerminator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/>
                  <a:t>Handle even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3200"/>
                  <a:t> separately</a:t>
                </a:r>
              </a:p>
            </p:txBody>
          </p:sp>
        </mc:Choice>
        <mc:Fallback xmlns="">
          <p:sp>
            <p:nvSpPr>
              <p:cNvPr id="8" name="Flowchart: Terminator 7">
                <a:extLst>
                  <a:ext uri="{FF2B5EF4-FFF2-40B4-BE49-F238E27FC236}">
                    <a16:creationId xmlns:a16="http://schemas.microsoft.com/office/drawing/2014/main" id="{FE4ED4AB-26FB-24C8-B985-DBA684A11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105" y="2966140"/>
                <a:ext cx="4247412" cy="1115434"/>
              </a:xfrm>
              <a:prstGeom prst="flowChartTerminator">
                <a:avLst/>
              </a:prstGeom>
              <a:blipFill>
                <a:blip r:embed="rId3"/>
                <a:stretch>
                  <a:fillRect t="-4324" b="-1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croll: Vertical 8">
                <a:extLst>
                  <a:ext uri="{FF2B5EF4-FFF2-40B4-BE49-F238E27FC236}">
                    <a16:creationId xmlns:a16="http://schemas.microsoft.com/office/drawing/2014/main" id="{D9E73C27-10AB-C5AD-373C-A4E0890DD87E}"/>
                  </a:ext>
                </a:extLst>
              </p:cNvPr>
              <p:cNvSpPr/>
              <p:nvPr/>
            </p:nvSpPr>
            <p:spPr>
              <a:xfrm>
                <a:off x="6879772" y="2083189"/>
                <a:ext cx="4724400" cy="2958737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/>
                  <a:t>If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%2=0</m:t>
                    </m:r>
                  </m:oMath>
                </a14:m>
                <a:r>
                  <a:rPr lang="en-IN" sz="2400"/>
                  <a:t>) {</a:t>
                </a:r>
              </a:p>
              <a:p>
                <a:r>
                  <a:rPr lang="en-IN" sz="2400"/>
                  <a:t>        If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IN" sz="2400"/>
                  <a:t> Return Prime;</a:t>
                </a:r>
              </a:p>
              <a:p>
                <a:r>
                  <a:rPr lang="en-IN" sz="2400"/>
                  <a:t>        Else return Composite;</a:t>
                </a:r>
              </a:p>
              <a:p>
                <a:r>
                  <a:rPr lang="en-IN" sz="2400"/>
                  <a:t>} </a:t>
                </a:r>
              </a:p>
            </p:txBody>
          </p:sp>
        </mc:Choice>
        <mc:Fallback xmlns="">
          <p:sp>
            <p:nvSpPr>
              <p:cNvPr id="9" name="Scroll: Vertical 8">
                <a:extLst>
                  <a:ext uri="{FF2B5EF4-FFF2-40B4-BE49-F238E27FC236}">
                    <a16:creationId xmlns:a16="http://schemas.microsoft.com/office/drawing/2014/main" id="{D9E73C27-10AB-C5AD-373C-A4E0890DD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72" y="2083189"/>
                <a:ext cx="4724400" cy="2958737"/>
              </a:xfrm>
              <a:prstGeom prst="verticalScroll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owchart: Terminator 16">
                <a:extLst>
                  <a:ext uri="{FF2B5EF4-FFF2-40B4-BE49-F238E27FC236}">
                    <a16:creationId xmlns:a16="http://schemas.microsoft.com/office/drawing/2014/main" id="{74E21F2A-889C-7575-709F-5034005BA3F3}"/>
                  </a:ext>
                </a:extLst>
              </p:cNvPr>
              <p:cNvSpPr/>
              <p:nvPr/>
            </p:nvSpPr>
            <p:spPr>
              <a:xfrm>
                <a:off x="5425083" y="2074177"/>
                <a:ext cx="1068729" cy="613456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N" sz="4400"/>
              </a:p>
            </p:txBody>
          </p:sp>
        </mc:Choice>
        <mc:Fallback xmlns="">
          <p:sp>
            <p:nvSpPr>
              <p:cNvPr id="17" name="Flowchart: Terminator 16">
                <a:extLst>
                  <a:ext uri="{FF2B5EF4-FFF2-40B4-BE49-F238E27FC236}">
                    <a16:creationId xmlns:a16="http://schemas.microsoft.com/office/drawing/2014/main" id="{74E21F2A-889C-7575-709F-5034005BA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083" y="2074177"/>
                <a:ext cx="1068729" cy="613456"/>
              </a:xfrm>
              <a:prstGeom prst="flowChartTermina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57B917B-EC67-67CF-8149-2B447C04CA8A}"/>
                  </a:ext>
                </a:extLst>
              </p:cNvPr>
              <p:cNvSpPr/>
              <p:nvPr/>
            </p:nvSpPr>
            <p:spPr>
              <a:xfrm>
                <a:off x="6493812" y="3110106"/>
                <a:ext cx="1655180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800"/>
                  <a:t> is odd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57B917B-EC67-67CF-8149-2B447C04C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12" y="3110106"/>
                <a:ext cx="1655180" cy="590308"/>
              </a:xfrm>
              <a:prstGeom prst="roundRect">
                <a:avLst/>
              </a:prstGeom>
              <a:blipFill>
                <a:blip r:embed="rId6"/>
                <a:stretch>
                  <a:fillRect t="-3030" r="-7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F80289D-D27C-4FD4-CAF8-EA0B756090FA}"/>
                  </a:ext>
                </a:extLst>
              </p:cNvPr>
              <p:cNvSpPr/>
              <p:nvPr/>
            </p:nvSpPr>
            <p:spPr>
              <a:xfrm>
                <a:off x="3650297" y="3110106"/>
                <a:ext cx="1774786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800"/>
                  <a:t> is even</a:t>
                </a: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F80289D-D27C-4FD4-CAF8-EA0B75609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297" y="3110106"/>
                <a:ext cx="1774786" cy="590308"/>
              </a:xfrm>
              <a:prstGeom prst="roundRect">
                <a:avLst/>
              </a:prstGeom>
              <a:blipFill>
                <a:blip r:embed="rId7"/>
                <a:stretch>
                  <a:fillRect t="-3030" r="-683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22F89AE-0E7A-D211-7563-FE028900BB9E}"/>
                  </a:ext>
                </a:extLst>
              </p:cNvPr>
              <p:cNvSpPr/>
              <p:nvPr/>
            </p:nvSpPr>
            <p:spPr>
              <a:xfrm>
                <a:off x="3542266" y="4122887"/>
                <a:ext cx="1990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22F89AE-0E7A-D211-7563-FE028900B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266" y="4122887"/>
                <a:ext cx="1990847" cy="590308"/>
              </a:xfrm>
              <a:prstGeom prst="round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C478D-CF96-17A2-3AD6-981A2754BF0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4537690" y="2687633"/>
            <a:ext cx="1421758" cy="42247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4180E9-ADAE-B408-FCD5-425F2B7DE90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959448" y="2687633"/>
            <a:ext cx="1361954" cy="42247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D8042E-C26C-FAD3-1B1E-0982219D9BB7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4537690" y="3700414"/>
            <a:ext cx="0" cy="42247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2996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9D0B-6B26-4582-9CDF-EC5633EDF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26EC-D1DD-7157-DBB1-A211F4D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Attempt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B731E-C433-CB83-0C0A-964B4D97854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EF3C86A1-E081-A0D4-172D-107B0A89839E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651102" y="1645581"/>
                <a:ext cx="10889796" cy="121464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</a:t>
                </a:r>
                <a:endParaRPr lang="en-IN" sz="2800" b="0" i="1">
                  <a:solidFill>
                    <a:schemeClr val="tx1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−1=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𝑘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&gt;0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𝑘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maximal, that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odd</a:t>
                </a: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EF3C86A1-E081-A0D4-172D-107B0A898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651102" y="1645581"/>
                <a:ext cx="10889796" cy="1214642"/>
              </a:xfrm>
              <a:blipFill>
                <a:blip r:embed="rId3"/>
                <a:stretch>
                  <a:fillRect t="-9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02CAB1-EC20-E284-914D-1ACC318677CB}"/>
                  </a:ext>
                </a:extLst>
              </p:cNvPr>
              <p:cNvSpPr txBox="1"/>
              <p:nvPr/>
            </p:nvSpPr>
            <p:spPr>
              <a:xfrm>
                <a:off x="432892" y="3533171"/>
                <a:ext cx="3344570" cy="5113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02CAB1-EC20-E284-914D-1ACC3186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92" y="3533171"/>
                <a:ext cx="3344570" cy="5113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5C217-5186-0DF8-C031-427F73B6D23A}"/>
                  </a:ext>
                </a:extLst>
              </p:cNvPr>
              <p:cNvSpPr txBox="1"/>
              <p:nvPr/>
            </p:nvSpPr>
            <p:spPr>
              <a:xfrm>
                <a:off x="1910760" y="4032450"/>
                <a:ext cx="4101892" cy="5113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5C217-5186-0DF8-C031-427F73B6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60" y="4032450"/>
                <a:ext cx="4101892" cy="5113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D55D46-734C-5921-852D-564729D28721}"/>
                  </a:ext>
                </a:extLst>
              </p:cNvPr>
              <p:cNvSpPr txBox="1"/>
              <p:nvPr/>
            </p:nvSpPr>
            <p:spPr>
              <a:xfrm>
                <a:off x="1901173" y="4534335"/>
                <a:ext cx="10024604" cy="5113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 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1)</m:t>
                    </m:r>
                  </m:oMath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D55D46-734C-5921-852D-564729D2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73" y="4534335"/>
                <a:ext cx="10024604" cy="511358"/>
              </a:xfrm>
              <a:prstGeom prst="rect">
                <a:avLst/>
              </a:prstGeom>
              <a:blipFill>
                <a:blip r:embed="rId6"/>
                <a:stretch>
                  <a:fillRect t="-5952" b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09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D8E6-674B-B72F-E9DF-8C78CBBD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36F7927C-3394-94CE-9AE6-3F9121086855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437362" y="1455555"/>
                <a:ext cx="10889796" cy="393822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prime</a:t>
                </a: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36F7927C-3394-94CE-9AE6-3F9121086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437362" y="1455555"/>
                <a:ext cx="10889796" cy="3938229"/>
              </a:xfrm>
              <a:blipFill>
                <a:blip r:embed="rId3"/>
                <a:stretch>
                  <a:fillRect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D270B3A-7014-CE3E-D56B-37033577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Attempt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5E914-6457-7457-992D-53277C3A18F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DFBC05-F4E7-AED0-0E16-715259478D20}"/>
                  </a:ext>
                </a:extLst>
              </p:cNvPr>
              <p:cNvSpPr txBox="1"/>
              <p:nvPr/>
            </p:nvSpPr>
            <p:spPr>
              <a:xfrm>
                <a:off x="563908" y="2169741"/>
                <a:ext cx="3904659" cy="43088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−1</m:t>
                    </m:r>
                  </m:oMath>
                </a14:m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</m:oMath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DFBC05-F4E7-AED0-0E16-715259478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8" y="2169741"/>
                <a:ext cx="3904659" cy="430887"/>
              </a:xfrm>
              <a:prstGeom prst="rect">
                <a:avLst/>
              </a:prstGeom>
              <a:blipFill>
                <a:blip r:embed="rId4"/>
                <a:stretch>
                  <a:fillRect t="-25352" b="-47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34B19-C11F-4547-B09B-D35CD70BBAB5}"/>
                  </a:ext>
                </a:extLst>
              </p:cNvPr>
              <p:cNvSpPr txBox="1"/>
              <p:nvPr/>
            </p:nvSpPr>
            <p:spPr>
              <a:xfrm>
                <a:off x="437362" y="2696956"/>
                <a:ext cx="11390682" cy="5113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N" sz="2800">
                    <a:ea typeface="Cambria" panose="02040503050406030204" pitchFamily="18" charset="0"/>
                  </a:rPr>
                  <a:t>At least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),</m:t>
                    </m:r>
                    <m:r>
                      <a:rPr lang="en-IN" sz="280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1)</m:t>
                    </m:r>
                  </m:oMath>
                </a14:m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 is divisible by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</m:oMath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34B19-C11F-4547-B09B-D35CD70BB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2" y="2696956"/>
                <a:ext cx="11390682" cy="511358"/>
              </a:xfrm>
              <a:prstGeom prst="rect">
                <a:avLst/>
              </a:prstGeom>
              <a:blipFill>
                <a:blip r:embed="rId5"/>
                <a:stretch>
                  <a:fillRect l="-1499" t="-5952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8CD105-18CD-D341-A61C-A08D374C4A08}"/>
                  </a:ext>
                </a:extLst>
              </p:cNvPr>
              <p:cNvSpPr txBox="1"/>
              <p:nvPr/>
            </p:nvSpPr>
            <p:spPr>
              <a:xfrm>
                <a:off x="104172" y="3439664"/>
                <a:ext cx="11650465" cy="280429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IN" sz="2800">
                    <a:ea typeface="Cambria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𝑜𝑟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≡−1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𝑚𝑜𝑑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IN" sz="2800" b="0" i="1">
                  <a:solidFill>
                    <a:srgbClr val="FF0000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280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⋮</a:t>
                </a:r>
                <a:endParaRPr lang="en-IN" sz="2800" b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280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  </m:t>
                    </m:r>
                    <m: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𝑜𝑟</m:t>
                    </m:r>
                  </m:oMath>
                </a14:m>
                <a:r>
                  <a:rPr lang="en-IN" sz="280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800" i="1">
                  <a:solidFill>
                    <a:srgbClr val="FF0000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2800">
                    <a:ea typeface="Cambria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𝑜𝑟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800" i="1">
                  <a:solidFill>
                    <a:srgbClr val="FF0000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   </m:t>
                      </m:r>
                      <m:r>
                        <a:rPr lang="en-I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𝑜𝑟</m:t>
                      </m:r>
                      <m:r>
                        <a:rPr lang="en-I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≡1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𝑚𝑜𝑑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8CD105-18CD-D341-A61C-A08D374C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" y="3439664"/>
                <a:ext cx="11650465" cy="2804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94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75A6-2F25-C54A-9330-7B938588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10F3-C5B2-B52A-CE05-C5EE7548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Some more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E9FB7-78CA-020D-FE22-8269616AFE4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0D4508B1-F6C5-552B-05D1-DB394C69C53D}"/>
                  </a:ext>
                </a:extLst>
              </p:cNvPr>
              <p:cNvSpPr/>
              <p:nvPr/>
            </p:nvSpPr>
            <p:spPr>
              <a:xfrm>
                <a:off x="550488" y="1710235"/>
                <a:ext cx="11091023" cy="1206661"/>
              </a:xfrm>
              <a:prstGeom prst="round2Diag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/>
                  <a:t>Is there any relation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sz="280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sz="2800"/>
                  <a:t>, ⋯,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sz="280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and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N" sz="2800"/>
                  <a:t> ?</a:t>
                </a:r>
              </a:p>
            </p:txBody>
          </p:sp>
        </mc:Choice>
        <mc:Fallback xmlns=""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0D4508B1-F6C5-552B-05D1-DB394C69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88" y="1710235"/>
                <a:ext cx="11091023" cy="1206661"/>
              </a:xfrm>
              <a:prstGeom prst="round2Diag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hart Placeholder 15">
                <a:extLst>
                  <a:ext uri="{FF2B5EF4-FFF2-40B4-BE49-F238E27FC236}">
                    <a16:creationId xmlns:a16="http://schemas.microsoft.com/office/drawing/2014/main" id="{4D74A7A2-E2D0-A08E-300B-8DC093432369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651101" y="3287211"/>
                <a:ext cx="10889796" cy="32958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800" i="1"/>
                  <a:t>                                                                 Yes! </a:t>
                </a:r>
              </a:p>
              <a:p>
                <a:pPr marL="0" indent="0">
                  <a:buNone/>
                </a:pPr>
                <a:endParaRPr lang="en-IN" sz="2800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i="1">
                    <a:latin typeface="Cambria Math" panose="02040503050406030204" pitchFamily="18" charset="0"/>
                    <a:ea typeface="Cambria" panose="02040503050406030204" pitchFamily="18" charset="0"/>
                  </a:rPr>
                  <a:t>					        </a:t>
                </a:r>
                <a:r>
                  <a:rPr lang="en-IN" sz="2800">
                    <a:latin typeface="Cambria Math" panose="02040503050406030204" pitchFamily="18" charset="0"/>
                    <a:ea typeface="Cambria" panose="02040503050406030204" pitchFamily="18" charset="0"/>
                  </a:rPr>
                  <a:t>⋮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0" i="1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i="1"/>
              </a:p>
            </p:txBody>
          </p:sp>
        </mc:Choice>
        <mc:Fallback xmlns="">
          <p:sp>
            <p:nvSpPr>
              <p:cNvPr id="16" name="Chart Placeholder 15">
                <a:extLst>
                  <a:ext uri="{FF2B5EF4-FFF2-40B4-BE49-F238E27FC236}">
                    <a16:creationId xmlns:a16="http://schemas.microsoft.com/office/drawing/2014/main" id="{4D74A7A2-E2D0-A08E-300B-8DC093432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651101" y="3287211"/>
                <a:ext cx="10889796" cy="3295834"/>
              </a:xfrm>
              <a:blipFill>
                <a:blip r:embed="rId4"/>
                <a:stretch>
                  <a:fillRect t="-3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light bulb with a black background&#10;&#10;AI-generated content may be incorrect.">
            <a:extLst>
              <a:ext uri="{FF2B5EF4-FFF2-40B4-BE49-F238E27FC236}">
                <a16:creationId xmlns:a16="http://schemas.microsoft.com/office/drawing/2014/main" id="{E8753E36-D897-709D-A3DA-D52C4C44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369764">
            <a:off x="4961919" y="3015082"/>
            <a:ext cx="736623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2B2D7-1AF7-CF38-3E61-353D88F6F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2362FEF9-82B6-AA87-E1B9-3EFB888546B9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353631"/>
                <a:ext cx="11672377" cy="66374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</a:t>
                </a:r>
              </a:p>
              <a:p>
                <a:pPr marL="0" indent="0">
                  <a:buNone/>
                </a:pPr>
                <a:r>
                  <a:rPr lang="en-IN" sz="24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Is_Prime</a:t>
                </a:r>
                <a:r>
                  <a:rPr lang="en-IN" sz="24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𝑎</m:t>
                    </m:r>
                    <m:r>
                      <a:rPr lang="en-I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  <m:r>
                      <a:rPr lang="en-I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{</m:t>
                    </m:r>
                  </m:oMath>
                </a14:m>
                <a:endParaRPr lang="en-IN" sz="2400" b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IN" sz="2400" b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400" b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 b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= 1) </m:t>
                    </m:r>
                  </m:oMath>
                </a14:m>
                <a:r>
                  <a:rPr lang="en-IN" sz="2400" b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return Prime;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Repeat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b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times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b="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{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If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−1)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return Prime;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IN" sz="2400">
                    <a:solidFill>
                      <a:schemeClr val="tx2"/>
                    </a:solidFill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400" b="0">
                  <a:solidFill>
                    <a:schemeClr val="tx2"/>
                  </a:solidFill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return Composite;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Primality_Test</a:t>
                </a:r>
                <a:r>
                  <a:rPr lang="en-IN" sz="24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{</m:t>
                    </m:r>
                  </m:oMath>
                </a14:m>
                <a:endParaRPr lang="en-IN" sz="2400" b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Repeat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I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times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{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𝑎</m:t>
                    </m:r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IN" sz="2400" i="1">
                    <a:solidFill>
                      <a:schemeClr val="tx2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>
                    <a:solidFill>
                      <a:schemeClr val="tx2"/>
                    </a:solidFill>
                    <a:sym typeface="Wingdings" pitchFamily="2" charset="2"/>
                  </a:rPr>
                  <a:t>pick an integer randomly uniformly from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en-US" sz="2400">
                    <a:solidFill>
                      <a:schemeClr val="tx2"/>
                    </a:solidFill>
                    <a:sym typeface="Wingdings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−1;</m:t>
                    </m:r>
                  </m:oMath>
                </a14:m>
                <a:endParaRPr lang="en-IN" sz="240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If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</m:oMath>
                </a14:m>
                <a:r>
                  <a:rPr lang="en-IN" sz="2400" err="1">
                    <a:solidFill>
                      <a:schemeClr val="tx2"/>
                    </a:solidFill>
                    <a:ea typeface="Cambria" panose="02040503050406030204" pitchFamily="18" charset="0"/>
                  </a:rPr>
                  <a:t>Is_Prime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  <m:r>
                          <a:rPr lang="en-IN" sz="24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N" sz="2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ea typeface="Cambria" panose="02040503050406030204" pitchFamily="18" charset="0"/>
                  </a:rPr>
                  <a:t> Composite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return Composite;</a:t>
                </a:r>
                <a:endParaRPr lang="en-IN" sz="2400">
                  <a:solidFill>
                    <a:schemeClr val="tx2"/>
                  </a:solidFill>
                  <a:ea typeface="Cambria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return Prime;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400">
                    <a:solidFill>
                      <a:schemeClr val="tx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400" b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2362FEF9-82B6-AA87-E1B9-3EFB88854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353631"/>
                <a:ext cx="11672377" cy="6637473"/>
              </a:xfrm>
              <a:blipFill>
                <a:blip r:embed="rId3"/>
                <a:stretch>
                  <a:fillRect l="-836" t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97867B5-B177-F662-A0D3-251A5763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E3556-11FE-9E06-9687-0EA0CB11706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4147CDE0-D4FA-E507-9454-CCFA86D98D0A}"/>
                  </a:ext>
                </a:extLst>
              </p:cNvPr>
              <p:cNvSpPr/>
              <p:nvPr/>
            </p:nvSpPr>
            <p:spPr>
              <a:xfrm>
                <a:off x="4889685" y="813425"/>
                <a:ext cx="7140269" cy="2743199"/>
              </a:xfrm>
              <a:prstGeom prst="cloudCallou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 in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lit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>
                    <a:ea typeface="Cambria Math" panose="02040503050406030204" pitchFamily="18" charset="0"/>
                  </a:rPr>
                  <a:t>function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b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 in algorithm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sz="2400"/>
              </a:p>
              <a:p>
                <a:pPr algn="ctr"/>
                <a:endParaRPr lang="en-IN" sz="2400"/>
              </a:p>
            </p:txBody>
          </p:sp>
        </mc:Choice>
        <mc:Fallback xmlns=""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4147CDE0-D4FA-E507-9454-CCFA86D98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685" y="813425"/>
                <a:ext cx="7140269" cy="2743199"/>
              </a:xfrm>
              <a:prstGeom prst="cloud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894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F383E-6469-25B1-9B85-98C152B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E935915-BD8D-B95D-47E0-6BAB5F89B972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510248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Prime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8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Is_Prime</a:t>
                </a: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always returns Prime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8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Primality_Test</a:t>
                </a: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returns Prime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ea typeface="Cambria" panose="02040503050406030204" pitchFamily="18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|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ea typeface="Cambria" panose="02040503050406030204" pitchFamily="18" charset="0"/>
                  </a:rPr>
                  <a:t> is Odd Prime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)=0</m:t>
                    </m:r>
                  </m:oMath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E935915-BD8D-B95D-47E0-6BAB5F89B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5102486"/>
              </a:xfrm>
              <a:blipFill>
                <a:blip r:embed="rId3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FA0B507-F7D6-5EE7-5165-B5B47612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8F8A7-897F-0C44-273F-B0753AF01E6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FB1130-2A72-1277-676F-A0C5D444CCB6}"/>
              </a:ext>
            </a:extLst>
          </p:cNvPr>
          <p:cNvGrpSpPr/>
          <p:nvPr/>
        </p:nvGrpSpPr>
        <p:grpSpPr>
          <a:xfrm>
            <a:off x="2361579" y="1701479"/>
            <a:ext cx="5506311" cy="2639018"/>
            <a:chOff x="3678818" y="451413"/>
            <a:chExt cx="5506311" cy="2639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owchart: Terminator 6">
                  <a:extLst>
                    <a:ext uri="{FF2B5EF4-FFF2-40B4-BE49-F238E27FC236}">
                      <a16:creationId xmlns:a16="http://schemas.microsoft.com/office/drawing/2014/main" id="{8C6C70EA-21A5-CACD-5AAA-9193F4B089CC}"/>
                    </a:ext>
                  </a:extLst>
                </p:cNvPr>
                <p:cNvSpPr/>
                <p:nvPr/>
              </p:nvSpPr>
              <p:spPr>
                <a:xfrm>
                  <a:off x="5561635" y="451413"/>
                  <a:ext cx="1068729" cy="613456"/>
                </a:xfrm>
                <a:prstGeom prst="flowChartTerminator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4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IN" sz="4400"/>
                </a:p>
              </p:txBody>
            </p:sp>
          </mc:Choice>
          <mc:Fallback xmlns="">
            <p:sp>
              <p:nvSpPr>
                <p:cNvPr id="7" name="Flowchart: Terminator 6">
                  <a:extLst>
                    <a:ext uri="{FF2B5EF4-FFF2-40B4-BE49-F238E27FC236}">
                      <a16:creationId xmlns:a16="http://schemas.microsoft.com/office/drawing/2014/main" id="{8C6C70EA-21A5-CACD-5AAA-9193F4B08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635" y="451413"/>
                  <a:ext cx="1068729" cy="613456"/>
                </a:xfrm>
                <a:prstGeom prst="flowChartTerminator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2897E285-7594-CEE8-4D2D-4C49B22EE827}"/>
                    </a:ext>
                  </a:extLst>
                </p:cNvPr>
                <p:cNvSpPr/>
                <p:nvPr/>
              </p:nvSpPr>
              <p:spPr>
                <a:xfrm>
                  <a:off x="7529949" y="1481550"/>
                  <a:ext cx="1655180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IN" sz="2800"/>
                    <a:t> is odd</a:t>
                  </a:r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2897E285-7594-CEE8-4D2D-4C49B22EE8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949" y="1481550"/>
                  <a:ext cx="1655180" cy="590308"/>
                </a:xfrm>
                <a:prstGeom prst="roundRect">
                  <a:avLst/>
                </a:prstGeom>
                <a:blipFill>
                  <a:blip r:embed="rId5"/>
                  <a:stretch>
                    <a:fillRect t="-3030" r="-365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1F83E6E-A032-EA0E-B149-563A5025195A}"/>
                    </a:ext>
                  </a:extLst>
                </p:cNvPr>
                <p:cNvSpPr/>
                <p:nvPr/>
              </p:nvSpPr>
              <p:spPr>
                <a:xfrm>
                  <a:off x="3786849" y="1487342"/>
                  <a:ext cx="1774786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IN" sz="2800"/>
                    <a:t> is even</a:t>
                  </a: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1F83E6E-A032-EA0E-B149-563A50251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849" y="1487342"/>
                  <a:ext cx="1774786" cy="590308"/>
                </a:xfrm>
                <a:prstGeom prst="roundRect">
                  <a:avLst/>
                </a:prstGeom>
                <a:blipFill>
                  <a:blip r:embed="rId6"/>
                  <a:stretch>
                    <a:fillRect t="-4040" r="-683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7DD79DA3-1F00-8AE2-3F4C-17CA21120B14}"/>
                    </a:ext>
                  </a:extLst>
                </p:cNvPr>
                <p:cNvSpPr/>
                <p:nvPr/>
              </p:nvSpPr>
              <p:spPr>
                <a:xfrm>
                  <a:off x="3678818" y="2500123"/>
                  <a:ext cx="1990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IN" sz="2400"/>
                    <a:t>error</a:t>
                  </a:r>
                  <a14:m>
                    <m:oMath xmlns:m="http://schemas.openxmlformats.org/officeDocument/2006/math"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endParaRPr lang="en-IN" sz="240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7DD79DA3-1F00-8AE2-3F4C-17CA21120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818" y="2500123"/>
                  <a:ext cx="1990847" cy="590308"/>
                </a:xfrm>
                <a:prstGeom prst="round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D3B3FC-566A-E5BB-8177-21CD20E0B057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4674242" y="1064869"/>
              <a:ext cx="1421758" cy="422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DD2177-B1F8-F94E-C3C8-9EB02D420D0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6096000" y="1064869"/>
              <a:ext cx="2261539" cy="4166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A24F6E-EFEF-5FA1-52DD-C5B47164BCCD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674242" y="2077650"/>
              <a:ext cx="0" cy="422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597C32-0B1B-2B81-476B-746A2124BCB7}"/>
                  </a:ext>
                </a:extLst>
              </p:cNvPr>
              <p:cNvSpPr/>
              <p:nvPr/>
            </p:nvSpPr>
            <p:spPr>
              <a:xfrm>
                <a:off x="4574273" y="3750189"/>
                <a:ext cx="1990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400"/>
                  <a:t> is Prime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597C32-0B1B-2B81-476B-746A2124B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273" y="3750189"/>
                <a:ext cx="1990847" cy="590308"/>
              </a:xfrm>
              <a:prstGeom prst="round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1AE708A-8C1F-AA2C-9414-A771A4B24207}"/>
                  </a:ext>
                </a:extLst>
              </p:cNvPr>
              <p:cNvSpPr/>
              <p:nvPr/>
            </p:nvSpPr>
            <p:spPr>
              <a:xfrm>
                <a:off x="7468560" y="3750189"/>
                <a:ext cx="2361858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400"/>
                  <a:t> is Composite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1AE708A-8C1F-AA2C-9414-A771A4B24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560" y="3750189"/>
                <a:ext cx="2361858" cy="590308"/>
              </a:xfrm>
              <a:prstGeom prst="round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06FEC50-9889-1E60-E6BA-80B0EA18907B}"/>
                  </a:ext>
                </a:extLst>
              </p:cNvPr>
              <p:cNvSpPr/>
              <p:nvPr/>
            </p:nvSpPr>
            <p:spPr>
              <a:xfrm>
                <a:off x="4574272" y="4759107"/>
                <a:ext cx="1990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06FEC50-9889-1E60-E6BA-80B0EA189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272" y="4759107"/>
                <a:ext cx="1990847" cy="590308"/>
              </a:xfrm>
              <a:prstGeom prst="round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F545C1-298F-E81E-4C93-725619807A29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5569697" y="3321924"/>
            <a:ext cx="1470603" cy="42826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9F3447-9774-7D58-5C26-7D5CF09F5F7D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7040300" y="3321924"/>
            <a:ext cx="1609189" cy="42826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DFC801-16AF-3946-E4C5-A2CCF9ACEDA7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569696" y="4340497"/>
            <a:ext cx="1" cy="41861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14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3099-49DF-9C4D-93BE-971C6375A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B7528E8-649E-216D-9FDE-58D3573BD2C0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510248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Composite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8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Is_Prime</a:t>
                </a: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returns Composite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280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Primality_Test</a:t>
                </a: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returns Composite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ea typeface="Cambria" panose="02040503050406030204" pitchFamily="18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|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ea typeface="Cambria" panose="02040503050406030204" pitchFamily="18" charset="0"/>
                  </a:rPr>
                  <a:t> is Odd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omposite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and</m:t>
                    </m:r>
                    <m:func>
                      <m:func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𝑎</m:t>
                            </m:r>
                            <m: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 </m:t>
                            </m:r>
                            <m: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≠1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=0</m:t>
                    </m:r>
                  </m:oMath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B7528E8-649E-216D-9FDE-58D3573BD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5102486"/>
              </a:xfrm>
              <a:blipFill>
                <a:blip r:embed="rId3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E4BCB2-3A54-1290-37CF-DD878D81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9FB97-EFAA-F91B-B988-AF8331B1804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9EDED0D-9A2B-C27D-A2A3-7242A1F7F18A}"/>
                  </a:ext>
                </a:extLst>
              </p:cNvPr>
              <p:cNvSpPr/>
              <p:nvPr/>
            </p:nvSpPr>
            <p:spPr>
              <a:xfrm>
                <a:off x="4514126" y="1297996"/>
                <a:ext cx="6157732" cy="1720363"/>
              </a:xfrm>
              <a:prstGeom prst="round2Diag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chemeClr val="bg1"/>
                    </a:solidFill>
                  </a:rPr>
                  <a:t>Suppose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𝑎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 (</m:t>
                        </m:r>
                      </m:e>
                    </m:func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≠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1)</m:t>
                    </m:r>
                  </m:oMath>
                </a14:m>
                <a:endParaRPr lang="en-IN" sz="2800" b="0" dirty="0">
                  <a:solidFill>
                    <a:schemeClr val="bg1"/>
                  </a:solidFill>
                  <a:ea typeface="Cambria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𝑞𝑁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𝑟</m:t>
                    </m:r>
                  </m:oMath>
                </a14:m>
                <a:r>
                  <a:rPr lang="en-IN" sz="2800" b="0" dirty="0">
                    <a:solidFill>
                      <a:schemeClr val="bg1"/>
                    </a:solidFill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≠1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𝑚𝑜𝑑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800" b="0" dirty="0">
                  <a:solidFill>
                    <a:schemeClr val="bg1"/>
                  </a:solidFill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9EDED0D-9A2B-C27D-A2A3-7242A1F7F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26" y="1297996"/>
                <a:ext cx="6157732" cy="1720363"/>
              </a:xfrm>
              <a:prstGeom prst="round2Diag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601F2BE-DE01-C2AB-0AC5-AD44C8568886}"/>
              </a:ext>
            </a:extLst>
          </p:cNvPr>
          <p:cNvGrpSpPr/>
          <p:nvPr/>
        </p:nvGrpSpPr>
        <p:grpSpPr>
          <a:xfrm>
            <a:off x="1748121" y="1376953"/>
            <a:ext cx="7868169" cy="3647936"/>
            <a:chOff x="259811" y="2708476"/>
            <a:chExt cx="7868169" cy="36479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73424A-CAFB-A7F4-326D-FAC880DA332A}"/>
                </a:ext>
              </a:extLst>
            </p:cNvPr>
            <p:cNvGrpSpPr/>
            <p:nvPr/>
          </p:nvGrpSpPr>
          <p:grpSpPr>
            <a:xfrm>
              <a:off x="259811" y="2708476"/>
              <a:ext cx="5506311" cy="2639018"/>
              <a:chOff x="3678818" y="451413"/>
              <a:chExt cx="5506311" cy="2639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Flowchart: Terminator 13">
                    <a:extLst>
                      <a:ext uri="{FF2B5EF4-FFF2-40B4-BE49-F238E27FC236}">
                        <a16:creationId xmlns:a16="http://schemas.microsoft.com/office/drawing/2014/main" id="{175F8A11-EEA0-AD4E-F17D-0E9BFDA7C50C}"/>
                      </a:ext>
                    </a:extLst>
                  </p:cNvPr>
                  <p:cNvSpPr/>
                  <p:nvPr/>
                </p:nvSpPr>
                <p:spPr>
                  <a:xfrm>
                    <a:off x="5561635" y="451413"/>
                    <a:ext cx="1068729" cy="613456"/>
                  </a:xfrm>
                  <a:prstGeom prst="flowChartTerminator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44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IN" sz="4400"/>
                  </a:p>
                </p:txBody>
              </p:sp>
            </mc:Choice>
            <mc:Fallback xmlns="">
              <p:sp>
                <p:nvSpPr>
                  <p:cNvPr id="14" name="Flowchart: Terminator 13">
                    <a:extLst>
                      <a:ext uri="{FF2B5EF4-FFF2-40B4-BE49-F238E27FC236}">
                        <a16:creationId xmlns:a16="http://schemas.microsoft.com/office/drawing/2014/main" id="{175F8A11-EEA0-AD4E-F17D-0E9BFDA7C5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35" y="451413"/>
                    <a:ext cx="1068729" cy="613456"/>
                  </a:xfrm>
                  <a:prstGeom prst="flowChartTerminator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0CFBEE45-DB97-69FB-2B6E-D3362297AC07}"/>
                      </a:ext>
                    </a:extLst>
                  </p:cNvPr>
                  <p:cNvSpPr/>
                  <p:nvPr/>
                </p:nvSpPr>
                <p:spPr>
                  <a:xfrm>
                    <a:off x="7529949" y="1481550"/>
                    <a:ext cx="1655180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en-IN" sz="2800"/>
                      <a:t> is odd</a:t>
                    </a:r>
                  </a:p>
                </p:txBody>
              </p:sp>
            </mc:Choice>
            <mc:Fallback xmlns="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0CFBEE45-DB97-69FB-2B6E-D3362297AC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9949" y="1481550"/>
                    <a:ext cx="1655180" cy="590308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t="-4040" r="-733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605ACC46-9524-C729-0A6B-80CD39A5E460}"/>
                      </a:ext>
                    </a:extLst>
                  </p:cNvPr>
                  <p:cNvSpPr/>
                  <p:nvPr/>
                </p:nvSpPr>
                <p:spPr>
                  <a:xfrm>
                    <a:off x="3786849" y="1487342"/>
                    <a:ext cx="1774786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en-IN" sz="2800"/>
                      <a:t> is even</a:t>
                    </a:r>
                  </a:p>
                </p:txBody>
              </p:sp>
            </mc:Choice>
            <mc:Fallback xmlns="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605ACC46-9524-C729-0A6B-80CD39A5E4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849" y="1487342"/>
                    <a:ext cx="1774786" cy="590308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t="-4040" r="-680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241C131C-3F2F-8B4A-9C80-B2D2F79BA36A}"/>
                      </a:ext>
                    </a:extLst>
                  </p:cNvPr>
                  <p:cNvSpPr/>
                  <p:nvPr/>
                </p:nvSpPr>
                <p:spPr>
                  <a:xfrm>
                    <a:off x="3678818" y="2500123"/>
                    <a:ext cx="1990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a14:m>
                    <a:r>
                      <a:rPr lang="en-IN" sz="2400"/>
                      <a:t>error</a:t>
                    </a:r>
                    <a14:m>
                      <m:oMath xmlns:m="http://schemas.openxmlformats.org/officeDocument/2006/math"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)=0</m:t>
                        </m:r>
                      </m:oMath>
                    </a14:m>
                    <a:endParaRPr lang="en-IN" sz="2400"/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241C131C-3F2F-8B4A-9C80-B2D2F79BA3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8818" y="2500123"/>
                    <a:ext cx="1990847" cy="590308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CF4151-9F36-5F90-961F-FDBE78D57746}"/>
                  </a:ext>
                </a:extLst>
              </p:cNvPr>
              <p:cNvCxnSpPr>
                <a:cxnSpLocks/>
                <a:stCxn id="14" idx="2"/>
                <a:endCxn id="16" idx="0"/>
              </p:cNvCxnSpPr>
              <p:nvPr/>
            </p:nvCxnSpPr>
            <p:spPr>
              <a:xfrm flipH="1">
                <a:off x="4674242" y="1064869"/>
                <a:ext cx="1421758" cy="422473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D281019-3239-9252-5EE1-53B322D7B388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6096000" y="1064869"/>
                <a:ext cx="2261539" cy="416681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53FCD84-6343-52B7-D67F-EA5765A1209F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4674242" y="2077650"/>
                <a:ext cx="0" cy="422473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E192C47E-6C09-E557-CDDB-B5A7B08B61EB}"/>
                    </a:ext>
                  </a:extLst>
                </p:cNvPr>
                <p:cNvSpPr/>
                <p:nvPr/>
              </p:nvSpPr>
              <p:spPr>
                <a:xfrm>
                  <a:off x="2472505" y="4757186"/>
                  <a:ext cx="1990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IN" sz="2400"/>
                    <a:t> is Prime</a:t>
                  </a:r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E192C47E-6C09-E557-CDDB-B5A7B08B61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505" y="4757186"/>
                  <a:ext cx="1990847" cy="590308"/>
                </a:xfrm>
                <a:prstGeom prst="round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F210D868-6726-CAD9-C83F-3263E224DD89}"/>
                    </a:ext>
                  </a:extLst>
                </p:cNvPr>
                <p:cNvSpPr/>
                <p:nvPr/>
              </p:nvSpPr>
              <p:spPr>
                <a:xfrm>
                  <a:off x="5766122" y="4745602"/>
                  <a:ext cx="2361858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IN" sz="2400"/>
                    <a:t> is Composite</a:t>
                  </a: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F210D868-6726-CAD9-C83F-3263E224D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6122" y="4745602"/>
                  <a:ext cx="2361858" cy="590308"/>
                </a:xfrm>
                <a:prstGeom prst="round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B3DB508-5E03-0D48-2D99-5558DE688977}"/>
                    </a:ext>
                  </a:extLst>
                </p:cNvPr>
                <p:cNvSpPr/>
                <p:nvPr/>
              </p:nvSpPr>
              <p:spPr>
                <a:xfrm>
                  <a:off x="2472504" y="5766104"/>
                  <a:ext cx="1990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IN" sz="2400"/>
                    <a:t>error</a:t>
                  </a:r>
                  <a14:m>
                    <m:oMath xmlns:m="http://schemas.openxmlformats.org/officeDocument/2006/math"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endParaRPr lang="en-IN" sz="240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B3DB508-5E03-0D48-2D99-5558DE688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504" y="5766104"/>
                  <a:ext cx="1990847" cy="590308"/>
                </a:xfrm>
                <a:prstGeom prst="round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C85476-9D6B-C55E-A566-9705252FE3D3}"/>
                </a:ext>
              </a:extLst>
            </p:cNvPr>
            <p:cNvCxnSpPr>
              <a:cxnSpLocks/>
              <a:stCxn id="15" idx="2"/>
              <a:endCxn id="8" idx="0"/>
            </p:cNvCxnSpPr>
            <p:nvPr/>
          </p:nvCxnSpPr>
          <p:spPr>
            <a:xfrm flipH="1">
              <a:off x="3467929" y="4328921"/>
              <a:ext cx="1470603" cy="42826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366587-92EA-1E33-A477-084FEA39CBAA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4938532" y="4328921"/>
              <a:ext cx="2008519" cy="4166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812187-B986-2247-7BC5-002296DB1702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flipH="1">
              <a:off x="3467928" y="5347494"/>
              <a:ext cx="1" cy="4186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DF1286B-690F-33FA-4C45-0CD5F14F339D}"/>
                  </a:ext>
                </a:extLst>
              </p:cNvPr>
              <p:cNvSpPr/>
              <p:nvPr/>
            </p:nvSpPr>
            <p:spPr>
              <a:xfrm>
                <a:off x="6426842" y="4400107"/>
                <a:ext cx="2126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)≠1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DF1286B-690F-33FA-4C45-0CD5F14F3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42" y="4400107"/>
                <a:ext cx="2126847" cy="590308"/>
              </a:xfrm>
              <a:prstGeom prst="roundRect">
                <a:avLst/>
              </a:prstGeom>
              <a:blipFill>
                <a:blip r:embed="rId12"/>
                <a:stretch>
                  <a:fillRect l="-285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AA6D810-03A3-D67B-8C3B-47F52016153E}"/>
                  </a:ext>
                </a:extLst>
              </p:cNvPr>
              <p:cNvSpPr/>
              <p:nvPr/>
            </p:nvSpPr>
            <p:spPr>
              <a:xfrm>
                <a:off x="9179515" y="4400107"/>
                <a:ext cx="2126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AA6D810-03A3-D67B-8C3B-47F520161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515" y="4400107"/>
                <a:ext cx="2126847" cy="590308"/>
              </a:xfrm>
              <a:prstGeom prst="roundRect">
                <a:avLst/>
              </a:prstGeom>
              <a:blipFill>
                <a:blip r:embed="rId13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32DC60B-5CC9-187F-D8D3-1F5A0E90538E}"/>
                  </a:ext>
                </a:extLst>
              </p:cNvPr>
              <p:cNvSpPr/>
              <p:nvPr/>
            </p:nvSpPr>
            <p:spPr>
              <a:xfrm>
                <a:off x="6499804" y="5374551"/>
                <a:ext cx="1990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32DC60B-5CC9-187F-D8D3-1F5A0E905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804" y="5374551"/>
                <a:ext cx="1990847" cy="590308"/>
              </a:xfrm>
              <a:prstGeom prst="roundRect">
                <a:avLst/>
              </a:prstGeom>
              <a:blipFill>
                <a:blip r:embed="rId14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4E6B95-4341-A241-6727-5EEB83E77102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flipH="1">
            <a:off x="7490266" y="4004387"/>
            <a:ext cx="945095" cy="39572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3966B2-F8CA-0030-A746-404D844427F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>
            <a:off x="8435361" y="4004387"/>
            <a:ext cx="1807578" cy="39572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8DB5B-CD3C-2956-80C7-32BE552AA576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7490266" y="4990415"/>
            <a:ext cx="4962" cy="38413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65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animBg="1"/>
      <p:bldP spid="4" grpId="1" animBg="1"/>
      <p:bldP spid="23" grpId="0" animBg="1"/>
      <p:bldP spid="24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4">
            <a:extLst>
              <a:ext uri="{FF2B5EF4-FFF2-40B4-BE49-F238E27FC236}">
                <a16:creationId xmlns:a16="http://schemas.microsoft.com/office/drawing/2014/main" id="{0B8569E1-79C3-0D3E-3571-CED419B25BED}"/>
              </a:ext>
            </a:extLst>
          </p:cNvPr>
          <p:cNvSpPr txBox="1">
            <a:spLocks/>
          </p:cNvSpPr>
          <p:nvPr/>
        </p:nvSpPr>
        <p:spPr>
          <a:xfrm>
            <a:off x="1302204" y="1851426"/>
            <a:ext cx="10889796" cy="2510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>
                <a:latin typeface="Cambria" panose="02040503050406030204" pitchFamily="18" charset="0"/>
                <a:ea typeface="Cambria" panose="02040503050406030204" pitchFamily="18" charset="0"/>
              </a:rPr>
              <a:t>Finite Field Arithmetic</a:t>
            </a:r>
          </a:p>
          <a:p>
            <a:r>
              <a:rPr lang="en-IN" sz="3200">
                <a:latin typeface="Cambria" panose="02040503050406030204" pitchFamily="18" charset="0"/>
                <a:ea typeface="Cambria" panose="02040503050406030204" pitchFamily="18" charset="0"/>
              </a:rPr>
              <a:t>Cryptography</a:t>
            </a:r>
          </a:p>
          <a:p>
            <a:r>
              <a:rPr lang="en-IN" sz="3200">
                <a:latin typeface="Cambria" panose="02040503050406030204" pitchFamily="18" charset="0"/>
                <a:ea typeface="Cambria" panose="02040503050406030204" pitchFamily="18" charset="0"/>
              </a:rPr>
              <a:t>Encryption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06D745-F2D8-34A3-9318-D1A54A2DEA0B}"/>
              </a:ext>
            </a:extLst>
          </p:cNvPr>
          <p:cNvSpPr txBox="1">
            <a:spLocks/>
          </p:cNvSpPr>
          <p:nvPr/>
        </p:nvSpPr>
        <p:spPr>
          <a:xfrm>
            <a:off x="950063" y="738373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sp>
        <p:nvSpPr>
          <p:cNvPr id="6" name="Chart Placeholder 4">
            <a:extLst>
              <a:ext uri="{FF2B5EF4-FFF2-40B4-BE49-F238E27FC236}">
                <a16:creationId xmlns:a16="http://schemas.microsoft.com/office/drawing/2014/main" id="{A824403C-66AC-DF72-DA28-C39D3ADE0E2B}"/>
              </a:ext>
            </a:extLst>
          </p:cNvPr>
          <p:cNvSpPr txBox="1">
            <a:spLocks/>
          </p:cNvSpPr>
          <p:nvPr/>
        </p:nvSpPr>
        <p:spPr>
          <a:xfrm>
            <a:off x="651102" y="1838909"/>
            <a:ext cx="10889796" cy="889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Given a </a:t>
            </a:r>
            <a:r>
              <a:rPr lang="en-IN" sz="32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-bit number </a:t>
            </a:r>
            <a:r>
              <a:rPr lang="en-IN" sz="3200" b="1" i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32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develop an efficient algorithm to identify whether </a:t>
            </a:r>
            <a:r>
              <a:rPr lang="en-IN" sz="3200" b="1" i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 is a prime or a composite number.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1E90B-EDC1-D028-8F50-4FD722F486F4}"/>
              </a:ext>
            </a:extLst>
          </p:cNvPr>
          <p:cNvSpPr txBox="1"/>
          <p:nvPr/>
        </p:nvSpPr>
        <p:spPr>
          <a:xfrm>
            <a:off x="6434051" y="2551859"/>
            <a:ext cx="4347556" cy="36933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EABC3-B1C4-6DAC-A467-1ED539AE24F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C6246-2248-0478-1972-5875A80E6FA3}"/>
                  </a:ext>
                </a:extLst>
              </p:cNvPr>
              <p:cNvSpPr txBox="1"/>
              <p:nvPr/>
            </p:nvSpPr>
            <p:spPr>
              <a:xfrm>
                <a:off x="6356392" y="2877181"/>
                <a:ext cx="2397836" cy="43088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𝒏</m:t>
                      </m:r>
                      <m:r>
                        <a:rPr lang="en-IN" sz="28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𝑶</m:t>
                      </m:r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Posterama" panose="020B0504020200020000" pitchFamily="34" charset="0"/>
                        </a:rPr>
                        <m:t>(</m:t>
                      </m:r>
                      <m:func>
                        <m:funcPr>
                          <m:ctrlP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sterama" panose="020B0504020200020000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sterama" panose="020B0504020200020000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sterama" panose="020B0504020200020000" pitchFamily="34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en-IN" sz="2800" b="1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Posterama" panose="020B0504020200020000" pitchFamily="34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sterama" panose="020B0504020200020000" pitchFamily="34" charset="0"/>
                            </a:rPr>
                            <m:t>𝑵</m:t>
                          </m:r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Posterama" panose="020B0504020200020000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18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5C6246-2248-0478-1972-5875A80E6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92" y="2877181"/>
                <a:ext cx="23978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75CEA2F5-4F5E-7B4D-3998-D135FF287A6F}"/>
              </a:ext>
            </a:extLst>
          </p:cNvPr>
          <p:cNvSpPr txBox="1">
            <a:spLocks/>
          </p:cNvSpPr>
          <p:nvPr/>
        </p:nvSpPr>
        <p:spPr>
          <a:xfrm>
            <a:off x="726337" y="3656120"/>
            <a:ext cx="10889796" cy="889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Provide Efficiency and Correctness bounds for the algorithm with proof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BF39BDB-E229-54F0-E6D6-994B6E88CD91}"/>
              </a:ext>
            </a:extLst>
          </p:cNvPr>
          <p:cNvSpPr txBox="1">
            <a:spLocks/>
          </p:cNvSpPr>
          <p:nvPr/>
        </p:nvSpPr>
        <p:spPr>
          <a:xfrm>
            <a:off x="950063" y="739747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are the uses?</a:t>
            </a:r>
          </a:p>
        </p:txBody>
      </p:sp>
    </p:spTree>
    <p:extLst>
      <p:ext uri="{BB962C8B-B14F-4D97-AF65-F5344CB8AC3E}">
        <p14:creationId xmlns:p14="http://schemas.microsoft.com/office/powerpoint/2010/main" val="3311679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7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6" grpId="1" build="allAtOnce"/>
      <p:bldP spid="7" grpId="0"/>
      <p:bldP spid="7" grpId="1"/>
      <p:bldP spid="11" grpId="0" build="allAtOnce"/>
      <p:bldP spid="11" grpId="1" build="allAtOnce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A2D49-BB4C-99EF-400A-9E0F8EDA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3F6A-C189-A7DE-BF05-54073C1D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64BA7-8C67-8ED0-F1F3-5A82760AAC7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427388-9E8A-D2CA-A203-3B56A9693E54}"/>
              </a:ext>
            </a:extLst>
          </p:cNvPr>
          <p:cNvGrpSpPr/>
          <p:nvPr/>
        </p:nvGrpSpPr>
        <p:grpSpPr>
          <a:xfrm>
            <a:off x="678569" y="692691"/>
            <a:ext cx="9374352" cy="4425856"/>
            <a:chOff x="1748121" y="1376953"/>
            <a:chExt cx="9374352" cy="44258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54EA2B-4D9F-D248-F331-409BE1863819}"/>
                </a:ext>
              </a:extLst>
            </p:cNvPr>
            <p:cNvGrpSpPr/>
            <p:nvPr/>
          </p:nvGrpSpPr>
          <p:grpSpPr>
            <a:xfrm>
              <a:off x="1748121" y="1376953"/>
              <a:ext cx="7474630" cy="3509036"/>
              <a:chOff x="259811" y="2708476"/>
              <a:chExt cx="7474630" cy="35090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4E5AB2-8F2A-E75C-D11B-196B96D531D4}"/>
                  </a:ext>
                </a:extLst>
              </p:cNvPr>
              <p:cNvGrpSpPr/>
              <p:nvPr/>
            </p:nvGrpSpPr>
            <p:grpSpPr>
              <a:xfrm>
                <a:off x="259811" y="2708476"/>
                <a:ext cx="5448436" cy="2546418"/>
                <a:chOff x="3678818" y="451413"/>
                <a:chExt cx="5448436" cy="25464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Flowchart: Terminator 13">
                      <a:extLst>
                        <a:ext uri="{FF2B5EF4-FFF2-40B4-BE49-F238E27FC236}">
                          <a16:creationId xmlns:a16="http://schemas.microsoft.com/office/drawing/2014/main" id="{05CC5071-6FD4-93BC-8456-0AD0D1D56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1635" y="451413"/>
                      <a:ext cx="1068729" cy="613456"/>
                    </a:xfrm>
                    <a:prstGeom prst="flowChartTerminator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440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en-IN" sz="4400"/>
                    </a:p>
                  </p:txBody>
                </p:sp>
              </mc:Choice>
              <mc:Fallback xmlns="">
                <p:sp>
                  <p:nvSpPr>
                    <p:cNvPr id="14" name="Flowchart: Terminator 13">
                      <a:extLst>
                        <a:ext uri="{FF2B5EF4-FFF2-40B4-BE49-F238E27FC236}">
                          <a16:creationId xmlns:a16="http://schemas.microsoft.com/office/drawing/2014/main" id="{05CC5071-6FD4-93BC-8456-0AD0D1D56D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1635" y="451413"/>
                      <a:ext cx="1068729" cy="613456"/>
                    </a:xfrm>
                    <a:prstGeom prst="flowChartTerminator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4D1F5D16-5394-65A4-AD01-7CF24F447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74" y="1435250"/>
                      <a:ext cx="1655180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a14:m>
                      <a:r>
                        <a:rPr lang="en-IN" sz="2800"/>
                        <a:t> is odd</a:t>
                      </a:r>
                    </a:p>
                  </p:txBody>
                </p:sp>
              </mc:Choice>
              <mc:Fallback xmlns=""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4D1F5D16-5394-65A4-AD01-7CF24F44704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2074" y="1435250"/>
                      <a:ext cx="1655180" cy="590308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t="-4040" r="-733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E2C6FDC1-7668-D226-A7C7-5BCBE8D057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6849" y="1441042"/>
                      <a:ext cx="1774786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a14:m>
                      <a:r>
                        <a:rPr lang="en-IN" sz="2800"/>
                        <a:t> is even</a:t>
                      </a:r>
                    </a:p>
                  </p:txBody>
                </p:sp>
              </mc:Choice>
              <mc:Fallback xmlns=""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E2C6FDC1-7668-D226-A7C7-5BCBE8D0575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86849" y="1441042"/>
                      <a:ext cx="1774786" cy="590308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t="-4040" r="-683" b="-212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F52B6866-18A1-0120-6086-824D701FC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818" y="2407523"/>
                      <a:ext cx="1990847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oMath>
                      </a14:m>
                      <a:r>
                        <a:rPr lang="en-IN" sz="2400"/>
                        <a:t>error</a:t>
                      </a:r>
                      <a14:m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)=0</m:t>
                          </m:r>
                        </m:oMath>
                      </a14:m>
                      <a:endParaRPr lang="en-IN" sz="2400"/>
                    </a:p>
                  </p:txBody>
                </p:sp>
              </mc:Choice>
              <mc:Fallback xmlns=""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F52B6866-18A1-0120-6086-824D701FC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8818" y="2407523"/>
                      <a:ext cx="1990847" cy="590308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b="-112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FAC0060-343C-14DD-7676-AA996599D25C}"/>
                    </a:ext>
                  </a:extLst>
                </p:cNvPr>
                <p:cNvCxnSpPr>
                  <a:cxnSpLocks/>
                  <a:stCxn id="14" idx="2"/>
                  <a:endCxn id="16" idx="0"/>
                </p:cNvCxnSpPr>
                <p:nvPr/>
              </p:nvCxnSpPr>
              <p:spPr>
                <a:xfrm flipH="1">
                  <a:off x="4674242" y="1064869"/>
                  <a:ext cx="1421758" cy="37617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6697AD0-3283-977A-CF8B-8EB88171E170}"/>
                    </a:ext>
                  </a:extLst>
                </p:cNvPr>
                <p:cNvCxnSpPr>
                  <a:cxnSpLocks/>
                  <a:stCxn id="14" idx="2"/>
                  <a:endCxn id="15" idx="0"/>
                </p:cNvCxnSpPr>
                <p:nvPr/>
              </p:nvCxnSpPr>
              <p:spPr>
                <a:xfrm>
                  <a:off x="6096000" y="1064869"/>
                  <a:ext cx="2203664" cy="370381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95962F0-2D36-BE8E-0E3E-8D69657DEEF8}"/>
                    </a:ext>
                  </a:extLst>
                </p:cNvPr>
                <p:cNvCxnSpPr>
                  <a:cxnSpLocks/>
                  <a:stCxn id="16" idx="2"/>
                  <a:endCxn id="17" idx="0"/>
                </p:cNvCxnSpPr>
                <p:nvPr/>
              </p:nvCxnSpPr>
              <p:spPr>
                <a:xfrm>
                  <a:off x="4674242" y="2031350"/>
                  <a:ext cx="0" cy="37617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13DE63C1-F3F5-9C58-6D4E-92BDCFCD5CDE}"/>
                      </a:ext>
                    </a:extLst>
                  </p:cNvPr>
                  <p:cNvSpPr/>
                  <p:nvPr/>
                </p:nvSpPr>
                <p:spPr>
                  <a:xfrm>
                    <a:off x="2414630" y="4664586"/>
                    <a:ext cx="1990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en-IN" sz="2400"/>
                      <a:t> is Prime</a:t>
                    </a:r>
                  </a:p>
                </p:txBody>
              </p:sp>
            </mc:Choice>
            <mc:Fallback xmlns=""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13DE63C1-F3F5-9C58-6D4E-92BDCFCD5C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4630" y="4664586"/>
                    <a:ext cx="1990847" cy="590308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b="-112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1C6572DD-F1D9-3175-364C-62BF69FA44C5}"/>
                      </a:ext>
                    </a:extLst>
                  </p:cNvPr>
                  <p:cNvSpPr/>
                  <p:nvPr/>
                </p:nvSpPr>
                <p:spPr>
                  <a:xfrm>
                    <a:off x="5372583" y="4653002"/>
                    <a:ext cx="2361858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en-IN" sz="2400"/>
                      <a:t> is Composite</a:t>
                    </a:r>
                  </a:p>
                </p:txBody>
              </p:sp>
            </mc:Choice>
            <mc:Fallback xmlns=""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1C6572DD-F1D9-3175-364C-62BF69FA44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2583" y="4653002"/>
                    <a:ext cx="2361858" cy="590308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b="-122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5F8416F-D798-25CB-FF26-CE658E3854FA}"/>
                      </a:ext>
                    </a:extLst>
                  </p:cNvPr>
                  <p:cNvSpPr/>
                  <p:nvPr/>
                </p:nvSpPr>
                <p:spPr>
                  <a:xfrm>
                    <a:off x="2414629" y="5627204"/>
                    <a:ext cx="1990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a14:m>
                    <a:r>
                      <a:rPr lang="en-IN" sz="2400"/>
                      <a:t>error</a:t>
                    </a:r>
                    <a14:m>
                      <m:oMath xmlns:m="http://schemas.openxmlformats.org/officeDocument/2006/math"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)=0</m:t>
                        </m:r>
                      </m:oMath>
                    </a14:m>
                    <a:endParaRPr lang="en-IN" sz="2400"/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5F8416F-D798-25CB-FF26-CE658E385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4629" y="5627204"/>
                    <a:ext cx="1990847" cy="590308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C781368-D2C8-82EC-36AC-B4998746C004}"/>
                  </a:ext>
                </a:extLst>
              </p:cNvPr>
              <p:cNvCxnSpPr>
                <a:cxnSpLocks/>
                <a:stCxn id="15" idx="2"/>
                <a:endCxn id="8" idx="0"/>
              </p:cNvCxnSpPr>
              <p:nvPr/>
            </p:nvCxnSpPr>
            <p:spPr>
              <a:xfrm flipH="1">
                <a:off x="3410054" y="4282621"/>
                <a:ext cx="1470603" cy="381965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9E0AE62-604F-1CE5-84F8-87227D8D060D}"/>
                  </a:ext>
                </a:extLst>
              </p:cNvPr>
              <p:cNvCxnSpPr>
                <a:cxnSpLocks/>
                <a:stCxn id="15" idx="2"/>
                <a:endCxn id="9" idx="0"/>
              </p:cNvCxnSpPr>
              <p:nvPr/>
            </p:nvCxnSpPr>
            <p:spPr>
              <a:xfrm>
                <a:off x="4880657" y="4282621"/>
                <a:ext cx="1672855" cy="370381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C382AF7-1870-B91A-578E-4D8BF92C15C5}"/>
                  </a:ext>
                </a:extLst>
              </p:cNvPr>
              <p:cNvCxnSpPr>
                <a:cxnSpLocks/>
                <a:stCxn id="8" idx="2"/>
                <a:endCxn id="10" idx="0"/>
              </p:cNvCxnSpPr>
              <p:nvPr/>
            </p:nvCxnSpPr>
            <p:spPr>
              <a:xfrm flipH="1">
                <a:off x="3410053" y="5254894"/>
                <a:ext cx="1" cy="372310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715CBE39-061F-44AA-ED7C-94F7E83B50C3}"/>
                    </a:ext>
                  </a:extLst>
                </p:cNvPr>
                <p:cNvSpPr/>
                <p:nvPr/>
              </p:nvSpPr>
              <p:spPr>
                <a:xfrm>
                  <a:off x="6033201" y="4295681"/>
                  <a:ext cx="2126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)≠1</m:t>
                        </m:r>
                      </m:oMath>
                    </m:oMathPara>
                  </a14:m>
                  <a:endParaRPr lang="en-IN" sz="2400"/>
                </a:p>
              </p:txBody>
            </p:sp>
          </mc:Choice>
          <mc:Fallback xmlns="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715CBE39-061F-44AA-ED7C-94F7E83B5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3201" y="4295681"/>
                  <a:ext cx="2126847" cy="590308"/>
                </a:xfrm>
                <a:prstGeom prst="roundRect">
                  <a:avLst/>
                </a:prstGeom>
                <a:blipFill>
                  <a:blip r:embed="rId10"/>
                  <a:stretch>
                    <a:fillRect l="-285" b="-40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8041AB61-7864-79C3-BCFC-8C387C4FEAB8}"/>
                    </a:ext>
                  </a:extLst>
                </p:cNvPr>
                <p:cNvSpPr/>
                <p:nvPr/>
              </p:nvSpPr>
              <p:spPr>
                <a:xfrm>
                  <a:off x="8995626" y="4295681"/>
                  <a:ext cx="2126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400"/>
                </a:p>
              </p:txBody>
            </p:sp>
          </mc:Choice>
          <mc:Fallback xmlns="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8041AB61-7864-79C3-BCFC-8C387C4FEA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626" y="4295681"/>
                  <a:ext cx="2126847" cy="590308"/>
                </a:xfrm>
                <a:prstGeom prst="roundRect">
                  <a:avLst/>
                </a:prstGeom>
                <a:blipFill>
                  <a:blip r:embed="rId11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4A8EE6C-0032-55EA-F789-85E8645074D0}"/>
                    </a:ext>
                  </a:extLst>
                </p:cNvPr>
                <p:cNvSpPr/>
                <p:nvPr/>
              </p:nvSpPr>
              <p:spPr>
                <a:xfrm>
                  <a:off x="6106265" y="5212501"/>
                  <a:ext cx="1990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IN" sz="2400"/>
                    <a:t>error</a:t>
                  </a:r>
                  <a14:m>
                    <m:oMath xmlns:m="http://schemas.openxmlformats.org/officeDocument/2006/math"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endParaRPr lang="en-IN" sz="2400"/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4A8EE6C-0032-55EA-F789-85E864507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265" y="5212501"/>
                  <a:ext cx="1990847" cy="590308"/>
                </a:xfrm>
                <a:prstGeom prst="round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9E26AC-F589-6DF2-D924-7728E3A3991B}"/>
                </a:ext>
              </a:extLst>
            </p:cNvPr>
            <p:cNvCxnSpPr>
              <a:cxnSpLocks/>
              <a:stCxn id="9" idx="2"/>
              <a:endCxn id="23" idx="0"/>
            </p:cNvCxnSpPr>
            <p:nvPr/>
          </p:nvCxnSpPr>
          <p:spPr>
            <a:xfrm flipH="1">
              <a:off x="7096625" y="3911787"/>
              <a:ext cx="945197" cy="38389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D6ED56-63C2-C9C3-4E07-C7138A597377}"/>
                </a:ext>
              </a:extLst>
            </p:cNvPr>
            <p:cNvCxnSpPr>
              <a:cxnSpLocks/>
              <a:stCxn id="9" idx="2"/>
              <a:endCxn id="24" idx="0"/>
            </p:cNvCxnSpPr>
            <p:nvPr/>
          </p:nvCxnSpPr>
          <p:spPr>
            <a:xfrm>
              <a:off x="8041822" y="3911787"/>
              <a:ext cx="2017228" cy="38389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657D87-860E-3CF8-C94B-A8405DBADB6F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7096625" y="4885989"/>
              <a:ext cx="5064" cy="3265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C67FAE90-AB3D-2A93-9C17-0BEFEC310948}"/>
                  </a:ext>
                </a:extLst>
              </p:cNvPr>
              <p:cNvSpPr/>
              <p:nvPr/>
            </p:nvSpPr>
            <p:spPr>
              <a:xfrm>
                <a:off x="7321792" y="4550903"/>
                <a:ext cx="1691800" cy="1142518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0"/>
                  <a:t>Good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400" b="0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≥50%)</m:t>
                    </m:r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C67FAE90-AB3D-2A93-9C17-0BEFEC310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92" y="4550903"/>
                <a:ext cx="1691800" cy="114251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0CBE497-7D9A-5B62-2BE7-001C12CB3C7A}"/>
                  </a:ext>
                </a:extLst>
              </p:cNvPr>
              <p:cNvSpPr/>
              <p:nvPr/>
            </p:nvSpPr>
            <p:spPr>
              <a:xfrm>
                <a:off x="8088332" y="5992737"/>
                <a:ext cx="1990847" cy="590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>
                    <a:solidFill>
                      <a:schemeClr val="bg1"/>
                    </a:solidFill>
                  </a:rPr>
                  <a:t>error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f>
                      <m:fPr>
                        <m:ctrlPr>
                          <a:rPr lang="en-I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0CBE497-7D9A-5B62-2BE7-001C12CB3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32" y="5992737"/>
                <a:ext cx="1990847" cy="590308"/>
              </a:xfrm>
              <a:prstGeom prst="roundRect">
                <a:avLst/>
              </a:prstGeom>
              <a:blipFill>
                <a:blip r:embed="rId14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FA89E9-93CD-4538-AB3A-E81711F539B8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8167692" y="5693421"/>
            <a:ext cx="916064" cy="2993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F07A4A-885A-92BC-A87D-B70B68029388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8167692" y="4201727"/>
            <a:ext cx="821806" cy="34917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BD53101-D131-D641-2811-75BB263EBEB8}"/>
                  </a:ext>
                </a:extLst>
              </p:cNvPr>
              <p:cNvSpPr/>
              <p:nvPr/>
            </p:nvSpPr>
            <p:spPr>
              <a:xfrm>
                <a:off x="9312639" y="4692325"/>
                <a:ext cx="1484163" cy="892846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0"/>
                  <a:t>Bad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24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50%)</m:t>
                    </m:r>
                  </m:oMath>
                </a14:m>
                <a:r>
                  <a:rPr lang="en-IN" sz="2400"/>
                  <a:t> </a:t>
                </a: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BD53101-D131-D641-2811-75BB263E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639" y="4692325"/>
                <a:ext cx="1484163" cy="892846"/>
              </a:xfrm>
              <a:prstGeom prst="roundRect">
                <a:avLst/>
              </a:prstGeom>
              <a:blipFill>
                <a:blip r:embed="rId15"/>
                <a:stretch>
                  <a:fillRect t="-1351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521C417-892F-00BA-1EC1-80ED2B520874}"/>
              </a:ext>
            </a:extLst>
          </p:cNvPr>
          <p:cNvCxnSpPr>
            <a:cxnSpLocks/>
            <a:stCxn id="24" idx="2"/>
            <a:endCxn id="47" idx="0"/>
          </p:cNvCxnSpPr>
          <p:nvPr/>
        </p:nvCxnSpPr>
        <p:spPr>
          <a:xfrm>
            <a:off x="8989498" y="4201727"/>
            <a:ext cx="1065223" cy="490598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17BE66C-E50F-04E5-DA3A-247FB9140A80}"/>
              </a:ext>
            </a:extLst>
          </p:cNvPr>
          <p:cNvCxnSpPr>
            <a:cxnSpLocks/>
            <a:stCxn id="47" idx="2"/>
            <a:endCxn id="30" idx="0"/>
          </p:cNvCxnSpPr>
          <p:nvPr/>
        </p:nvCxnSpPr>
        <p:spPr>
          <a:xfrm flipH="1">
            <a:off x="9083756" y="5585171"/>
            <a:ext cx="970965" cy="40756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1A822FC-CC67-8970-89FA-194CA48A7D4B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Composite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11A822FC-CC67-8970-89FA-194CA48A7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  <a:blipFill>
                <a:blip r:embed="rId16"/>
                <a:stretch>
                  <a:fillRect t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DABA00DF-0075-02C9-0E7B-A7E3F806C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10" y="2609789"/>
                <a:ext cx="11672377" cy="1115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𝑎</m:t>
                    </m:r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</a:t>
                </a:r>
                <a:r>
                  <a:rPr lang="en-US" sz="2800" b="1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Good</a:t>
                </a:r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if </a:t>
                </a:r>
                <a:r>
                  <a:rPr lang="en-US" sz="2800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all</a:t>
                </a:r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factors</a:t>
                </a:r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I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𝑵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are </a:t>
                </a:r>
                <a:r>
                  <a:rPr lang="en-US" sz="2800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non zero</a:t>
                </a:r>
              </a:p>
              <a:p>
                <a:pPr marL="0" indent="0">
                  <a:buNone/>
                </a:pP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Otherwise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Bad</a:t>
                </a:r>
              </a:p>
            </p:txBody>
          </p:sp>
        </mc:Choice>
        <mc:Fallback xmlns="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DABA00DF-0075-02C9-0E7B-A7E3F806C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0" y="2609789"/>
                <a:ext cx="11672377" cy="1115434"/>
              </a:xfrm>
              <a:prstGeom prst="rect">
                <a:avLst/>
              </a:prstGeom>
              <a:blipFill>
                <a:blip r:embed="rId17"/>
                <a:stretch>
                  <a:fillRect l="-1097" t="-8743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0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47" grpId="0" animBg="1"/>
      <p:bldP spid="3" grpId="0"/>
      <p:bldP spid="4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7F7D0-523A-5B7F-0277-D1094202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ECC7-19B6-F647-0310-A4F94413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517CC-B2C0-4AD7-B266-EC8C31B4AEA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4F53DF8-8A3F-CDE4-8D81-5686D5FDE4D4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Composite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4F53DF8-8A3F-CDE4-8D81-5686D5FDE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  <a:blipFill>
                <a:blip r:embed="rId3"/>
                <a:stretch>
                  <a:fillRect t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DFD1BB9E-219D-16F6-1A66-184D2AEC9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11" y="2372084"/>
                <a:ext cx="11672377" cy="41449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≝</m:t>
                      </m:r>
                      <m:limLow>
                        <m:limLow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ϵ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0, 1, ⋯,   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lim>
                      </m:limLow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⋯,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𝑠𝑢𝑐h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≡−1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>
                  <a:solidFill>
                    <a:schemeClr val="tx1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Bad</a:t>
                </a:r>
                <a:endParaRPr lang="en-US" sz="280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:r>
                  <a:rPr lang="en-IN" sz="2800" b="1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OR</a:t>
                </a:r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80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:r>
                  <a:rPr lang="en-IN" sz="2800" b="1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OR</a:t>
                </a:r>
                <a:r>
                  <a:rPr lang="en-IN" sz="2800" b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IN" sz="2800" b="1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1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𝑎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Bad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} 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≡−1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IN" sz="2800" b="1" dirty="0" smtClean="0">
                          <a:solidFill>
                            <a:srgbClr val="FFC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DFD1BB9E-219D-16F6-1A66-184D2AEC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1" y="2372084"/>
                <a:ext cx="11672377" cy="41449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A59063-60D0-C3CB-47CB-C82FC75D681A}"/>
              </a:ext>
            </a:extLst>
          </p:cNvPr>
          <p:cNvSpPr/>
          <p:nvPr/>
        </p:nvSpPr>
        <p:spPr>
          <a:xfrm>
            <a:off x="3500284" y="5525728"/>
            <a:ext cx="7693885" cy="741352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06E5C1-09CC-C0AA-036C-4B89E0DA3DC3}"/>
              </a:ext>
            </a:extLst>
          </p:cNvPr>
          <p:cNvSpPr/>
          <p:nvPr/>
        </p:nvSpPr>
        <p:spPr>
          <a:xfrm>
            <a:off x="997831" y="5525728"/>
            <a:ext cx="2118995" cy="74135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hart Placeholder 2">
                <a:extLst>
                  <a:ext uri="{FF2B5EF4-FFF2-40B4-BE49-F238E27FC236}">
                    <a16:creationId xmlns:a16="http://schemas.microsoft.com/office/drawing/2014/main" id="{18592115-C90E-4B8E-8552-0CFE8B116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211" y="6089492"/>
                <a:ext cx="585620" cy="427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IN" sz="4400" b="1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hart Placeholder 2">
                <a:extLst>
                  <a:ext uri="{FF2B5EF4-FFF2-40B4-BE49-F238E27FC236}">
                    <a16:creationId xmlns:a16="http://schemas.microsoft.com/office/drawing/2014/main" id="{18592115-C90E-4B8E-8552-0CFE8B116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1" y="6089492"/>
                <a:ext cx="585620" cy="427565"/>
              </a:xfrm>
              <a:prstGeom prst="rect">
                <a:avLst/>
              </a:prstGeom>
              <a:blipFill>
                <a:blip r:embed="rId5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hart Placeholder 2">
                <a:extLst>
                  <a:ext uri="{FF2B5EF4-FFF2-40B4-BE49-F238E27FC236}">
                    <a16:creationId xmlns:a16="http://schemas.microsoft.com/office/drawing/2014/main" id="{4E659554-DA3E-68E5-EDAD-458E2E2FBE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9277" y="5098163"/>
                <a:ext cx="585620" cy="427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IN" sz="4400" b="1">
                  <a:solidFill>
                    <a:srgbClr val="FFC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hart Placeholder 2">
                <a:extLst>
                  <a:ext uri="{FF2B5EF4-FFF2-40B4-BE49-F238E27FC236}">
                    <a16:creationId xmlns:a16="http://schemas.microsoft.com/office/drawing/2014/main" id="{4E659554-DA3E-68E5-EDAD-458E2E2F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277" y="5098163"/>
                <a:ext cx="585620" cy="427565"/>
              </a:xfrm>
              <a:prstGeom prst="rect">
                <a:avLst/>
              </a:prstGeom>
              <a:blipFill>
                <a:blip r:embed="rId6"/>
                <a:stretch>
                  <a:fillRect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23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FAE2-3C67-8EC8-F46D-3C4D1A33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B58A-95BB-110B-D2A6-C65D92DE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A9B98-F90E-3EAF-8B56-6BAB2B837B5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/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3333E5FB-5CF5-66E2-99FF-C54B88C752D8}"/>
              </a:ext>
            </a:extLst>
          </p:cNvPr>
          <p:cNvSpPr/>
          <p:nvPr/>
        </p:nvSpPr>
        <p:spPr>
          <a:xfrm>
            <a:off x="7747820" y="1005431"/>
            <a:ext cx="4444180" cy="18484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Good News</a:t>
            </a:r>
            <a:endParaRPr lang="en-IN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hart Placeholder 2">
                <a:extLst>
                  <a:ext uri="{FF2B5EF4-FFF2-40B4-BE49-F238E27FC236}">
                    <a16:creationId xmlns:a16="http://schemas.microsoft.com/office/drawing/2014/main" id="{1477B479-8998-22A3-AF21-A210CD060730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Composite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Chart Placeholder 2">
                <a:extLst>
                  <a:ext uri="{FF2B5EF4-FFF2-40B4-BE49-F238E27FC236}">
                    <a16:creationId xmlns:a16="http://schemas.microsoft.com/office/drawing/2014/main" id="{1477B479-8998-22A3-AF21-A210CD060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1" y="1297996"/>
                <a:ext cx="11672377" cy="1115434"/>
              </a:xfrm>
              <a:blipFill>
                <a:blip r:embed="rId3"/>
                <a:stretch>
                  <a:fillRect t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hart Placeholder 2">
                <a:extLst>
                  <a:ext uri="{FF2B5EF4-FFF2-40B4-BE49-F238E27FC236}">
                    <a16:creationId xmlns:a16="http://schemas.microsoft.com/office/drawing/2014/main" id="{436D7EF2-C58F-754D-F7EE-43709B006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11" y="2853895"/>
                <a:ext cx="11672377" cy="37291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>
                    <a:solidFill>
                      <a:srgbClr val="7030A0"/>
                    </a:solidFill>
                    <a:ea typeface="Cambria" panose="02040503050406030204" pitchFamily="18" charset="0"/>
                  </a:rPr>
                  <a:t>Lemma: </a:t>
                </a:r>
                <a:r>
                  <a:rPr lang="en-US" sz="2800" b="0">
                    <a:solidFill>
                      <a:schemeClr val="tx1"/>
                    </a:solidFill>
                    <a:ea typeface="Cambria" panose="02040503050406030204" pitchFamily="18" charset="0"/>
                  </a:rPr>
                  <a:t>There always exists 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𝒈</m:t>
                    </m:r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𝑪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IN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≢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≢1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𝒄</m:t>
                    </m:r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𝑪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≡−1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IN" sz="28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IN" sz="2800" b="1" i="0" dirty="0" smtClean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IN" sz="28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p>
                        <m:sSup>
                          <m:sSup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IN" sz="9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r>
                            <a:rPr lang="en-IN" sz="28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≢−1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IN" sz="28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r>
                            <a:rPr lang="en-IN" sz="28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≢1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3" name="Chart Placeholder 2">
                <a:extLst>
                  <a:ext uri="{FF2B5EF4-FFF2-40B4-BE49-F238E27FC236}">
                    <a16:creationId xmlns:a16="http://schemas.microsoft.com/office/drawing/2014/main" id="{436D7EF2-C58F-754D-F7EE-43709B00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1" y="2853895"/>
                <a:ext cx="11672377" cy="3729150"/>
              </a:xfrm>
              <a:prstGeom prst="rect">
                <a:avLst/>
              </a:prstGeom>
              <a:blipFill>
                <a:blip r:embed="rId4"/>
                <a:stretch>
                  <a:fillRect l="-1097" t="-2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hart Placeholder 2">
                <a:extLst>
                  <a:ext uri="{FF2B5EF4-FFF2-40B4-BE49-F238E27FC236}">
                    <a16:creationId xmlns:a16="http://schemas.microsoft.com/office/drawing/2014/main" id="{41466B4E-1CA0-619B-C6D6-C76B7577F6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1154" y="1251419"/>
                <a:ext cx="3338053" cy="6068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n-US" sz="28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gcd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⁡(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 = 1}</m:t>
                      </m:r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4" name="Chart Placeholder 2">
                <a:extLst>
                  <a:ext uri="{FF2B5EF4-FFF2-40B4-BE49-F238E27FC236}">
                    <a16:creationId xmlns:a16="http://schemas.microsoft.com/office/drawing/2014/main" id="{41466B4E-1CA0-619B-C6D6-C76B7577F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54" y="1251419"/>
                <a:ext cx="3338053" cy="606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AC2D83-9479-6C27-722A-DAAD29A40BE0}"/>
              </a:ext>
            </a:extLst>
          </p:cNvPr>
          <p:cNvSpPr/>
          <p:nvPr/>
        </p:nvSpPr>
        <p:spPr>
          <a:xfrm>
            <a:off x="3854245" y="1150513"/>
            <a:ext cx="3474962" cy="70778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hart Placeholder 2">
                <a:extLst>
                  <a:ext uri="{FF2B5EF4-FFF2-40B4-BE49-F238E27FC236}">
                    <a16:creationId xmlns:a16="http://schemas.microsoft.com/office/drawing/2014/main" id="{0A5D51F2-E87A-416A-686D-3EA484C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8426" y="1929663"/>
                <a:ext cx="585620" cy="4275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IN" sz="4400" b="1">
                  <a:solidFill>
                    <a:schemeClr val="accent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6" name="Chart Placeholder 2">
                <a:extLst>
                  <a:ext uri="{FF2B5EF4-FFF2-40B4-BE49-F238E27FC236}">
                    <a16:creationId xmlns:a16="http://schemas.microsoft.com/office/drawing/2014/main" id="{0A5D51F2-E87A-416A-686D-3EA484C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426" y="1929663"/>
                <a:ext cx="585620" cy="427565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hart Placeholder 2">
            <a:extLst>
              <a:ext uri="{FF2B5EF4-FFF2-40B4-BE49-F238E27FC236}">
                <a16:creationId xmlns:a16="http://schemas.microsoft.com/office/drawing/2014/main" id="{25456653-7A84-BF05-DE33-94754D71EA19}"/>
              </a:ext>
            </a:extLst>
          </p:cNvPr>
          <p:cNvSpPr txBox="1">
            <a:spLocks/>
          </p:cNvSpPr>
          <p:nvPr/>
        </p:nvSpPr>
        <p:spPr>
          <a:xfrm>
            <a:off x="5869487" y="2797693"/>
            <a:ext cx="3338053" cy="606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8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hart Placeholder 2">
                <a:extLst>
                  <a:ext uri="{FF2B5EF4-FFF2-40B4-BE49-F238E27FC236}">
                    <a16:creationId xmlns:a16="http://schemas.microsoft.com/office/drawing/2014/main" id="{0F8F6599-2278-B004-EEF5-09B0FD30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5638" y="3036456"/>
                <a:ext cx="1864737" cy="54963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𝒈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</a:t>
                </a:r>
                <a:r>
                  <a:rPr lang="en-US" sz="2800" b="1">
                    <a:solidFill>
                      <a:srgbClr val="0099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Good</a:t>
                </a:r>
                <a:endParaRPr lang="en-IN" sz="2800" b="1">
                  <a:solidFill>
                    <a:srgbClr val="0099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Chart Placeholder 2">
                <a:extLst>
                  <a:ext uri="{FF2B5EF4-FFF2-40B4-BE49-F238E27FC236}">
                    <a16:creationId xmlns:a16="http://schemas.microsoft.com/office/drawing/2014/main" id="{0F8F6599-2278-B004-EEF5-09B0FD30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38" y="3036456"/>
                <a:ext cx="1864737" cy="549637"/>
              </a:xfrm>
              <a:prstGeom prst="rect">
                <a:avLst/>
              </a:prstGeom>
              <a:blipFill>
                <a:blip r:embed="rId7"/>
                <a:stretch>
                  <a:fillRect t="-18889" r="-1307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Explosion: 14 Points 2">
                <a:extLst>
                  <a:ext uri="{FF2B5EF4-FFF2-40B4-BE49-F238E27FC236}">
                    <a16:creationId xmlns:a16="http://schemas.microsoft.com/office/drawing/2014/main" id="{1421E17B-2166-B1C9-93FE-9D00D899B050}"/>
                  </a:ext>
                </a:extLst>
              </p:cNvPr>
              <p:cNvSpPr/>
              <p:nvPr/>
            </p:nvSpPr>
            <p:spPr>
              <a:xfrm>
                <a:off x="7023062" y="3788835"/>
                <a:ext cx="5039032" cy="1848464"/>
              </a:xfrm>
              <a:prstGeom prst="irregularSeal2">
                <a:avLst/>
              </a:prstGeom>
              <a:solidFill>
                <a:srgbClr val="FF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IN" sz="2800" b="1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𝑰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a:rPr lang="en-US" sz="28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Explosion: 14 Points 2">
                <a:extLst>
                  <a:ext uri="{FF2B5EF4-FFF2-40B4-BE49-F238E27FC236}">
                    <a16:creationId xmlns:a16="http://schemas.microsoft.com/office/drawing/2014/main" id="{1421E17B-2166-B1C9-93FE-9D00D899B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062" y="3788835"/>
                <a:ext cx="5039032" cy="1848464"/>
              </a:xfrm>
              <a:prstGeom prst="irregularSeal2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66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 animBg="1"/>
      <p:bldP spid="16" grpId="0"/>
      <p:bldP spid="23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3E1A0-FCD2-D092-9F04-A055E7B3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757-EBB8-422E-31C7-0E1322CF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94228-E647-ED30-5ECA-F6634BB76FC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73D1B544-6E30-1BD1-82D0-D486A2F7152D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259812" y="1297996"/>
                <a:ext cx="3083846" cy="111543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b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Odd Composite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73D1B544-6E30-1BD1-82D0-D486A2F715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259812" y="1297996"/>
                <a:ext cx="3083846" cy="1115434"/>
              </a:xfrm>
              <a:blipFill>
                <a:blip r:embed="rId3"/>
                <a:stretch>
                  <a:fillRect t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8B627B8A-CF7B-CF72-34F0-6D2910DA6F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11" y="2372085"/>
                <a:ext cx="11672377" cy="1556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𝑪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hart Placeholder 2">
                <a:extLst>
                  <a:ext uri="{FF2B5EF4-FFF2-40B4-BE49-F238E27FC236}">
                    <a16:creationId xmlns:a16="http://schemas.microsoft.com/office/drawing/2014/main" id="{8B627B8A-CF7B-CF72-34F0-6D2910DA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1" y="2372085"/>
                <a:ext cx="11672377" cy="1556576"/>
              </a:xfrm>
              <a:prstGeom prst="rect">
                <a:avLst/>
              </a:prstGeom>
              <a:blipFill>
                <a:blip r:embed="rId4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Not Equal 5">
            <a:extLst>
              <a:ext uri="{FF2B5EF4-FFF2-40B4-BE49-F238E27FC236}">
                <a16:creationId xmlns:a16="http://schemas.microsoft.com/office/drawing/2014/main" id="{2C26A96F-EC61-A457-DB05-3E84C7EE85D3}"/>
              </a:ext>
            </a:extLst>
          </p:cNvPr>
          <p:cNvSpPr/>
          <p:nvPr/>
        </p:nvSpPr>
        <p:spPr>
          <a:xfrm>
            <a:off x="5742038" y="3295789"/>
            <a:ext cx="707922" cy="383458"/>
          </a:xfrm>
          <a:prstGeom prst="mathNotEqual">
            <a:avLst/>
          </a:prstGeom>
          <a:solidFill>
            <a:srgbClr val="FF00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hart Placeholder 2">
                <a:extLst>
                  <a:ext uri="{FF2B5EF4-FFF2-40B4-BE49-F238E27FC236}">
                    <a16:creationId xmlns:a16="http://schemas.microsoft.com/office/drawing/2014/main" id="{ADADD54A-A122-6D68-8701-95AD57EC88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79" y="4066751"/>
                <a:ext cx="6800884" cy="1962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IN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IN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IN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 (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𝑔𝑐𝑑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  <m:r>
                          <a:rPr lang="en-I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I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and 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I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</m:oMath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hart Placeholder 2">
                <a:extLst>
                  <a:ext uri="{FF2B5EF4-FFF2-40B4-BE49-F238E27FC236}">
                    <a16:creationId xmlns:a16="http://schemas.microsoft.com/office/drawing/2014/main" id="{ADADD54A-A122-6D68-8701-95AD57EC8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9" y="4066751"/>
                <a:ext cx="6800884" cy="1962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776219E8-C807-A1DC-9E3B-4F7252ADAC89}"/>
              </a:ext>
            </a:extLst>
          </p:cNvPr>
          <p:cNvSpPr/>
          <p:nvPr/>
        </p:nvSpPr>
        <p:spPr>
          <a:xfrm>
            <a:off x="6632284" y="3915107"/>
            <a:ext cx="1806143" cy="1806143"/>
          </a:xfrm>
          <a:prstGeom prst="mathMultiply">
            <a:avLst/>
          </a:prstGeom>
          <a:solidFill>
            <a:srgbClr val="FF000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77B0E02-1B95-67AC-D556-5C8DA9BF20C5}"/>
                  </a:ext>
                </a:extLst>
              </p:cNvPr>
              <p:cNvSpPr/>
              <p:nvPr/>
            </p:nvSpPr>
            <p:spPr>
              <a:xfrm>
                <a:off x="5742038" y="952564"/>
                <a:ext cx="2703525" cy="1806143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IN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77B0E02-1B95-67AC-D556-5C8DA9BF2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038" y="952564"/>
                <a:ext cx="2703525" cy="18061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F4AEF5-B757-EFC5-1139-C86B17ED81B9}"/>
                  </a:ext>
                </a:extLst>
              </p:cNvPr>
              <p:cNvSpPr/>
              <p:nvPr/>
            </p:nvSpPr>
            <p:spPr>
              <a:xfrm>
                <a:off x="8949666" y="952564"/>
                <a:ext cx="2703526" cy="180614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𝒈𝒄</m:t>
                      </m:r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𝒎𝒐𝒅</m:t>
                      </m:r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F4AEF5-B757-EFC5-1139-C86B17ED8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666" y="952564"/>
                <a:ext cx="2703526" cy="1806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hart Placeholder 2">
                <a:extLst>
                  <a:ext uri="{FF2B5EF4-FFF2-40B4-BE49-F238E27FC236}">
                    <a16:creationId xmlns:a16="http://schemas.microsoft.com/office/drawing/2014/main" id="{7729CE50-A822-0381-4DA0-842A178E6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749" y="2280732"/>
                <a:ext cx="585620" cy="657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IN" sz="4400" b="1">
                  <a:solidFill>
                    <a:srgbClr val="FFC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hart Placeholder 2">
                <a:extLst>
                  <a:ext uri="{FF2B5EF4-FFF2-40B4-BE49-F238E27FC236}">
                    <a16:creationId xmlns:a16="http://schemas.microsoft.com/office/drawing/2014/main" id="{7729CE50-A822-0381-4DA0-842A178E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49" y="2280732"/>
                <a:ext cx="585620" cy="657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hart Placeholder 2">
                <a:extLst>
                  <a:ext uri="{FF2B5EF4-FFF2-40B4-BE49-F238E27FC236}">
                    <a16:creationId xmlns:a16="http://schemas.microsoft.com/office/drawing/2014/main" id="{429056D9-75A6-8649-0C86-197EB7D3D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2777" y="3024112"/>
                <a:ext cx="1161375" cy="697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𝑰</m:t>
                      </m:r>
                      <m:r>
                        <a:rPr lang="en-IN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\</m:t>
                      </m:r>
                      <m:r>
                        <a:rPr lang="en-US" sz="4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IN" sz="4400" b="1">
                  <a:solidFill>
                    <a:srgbClr val="FFC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hart Placeholder 2">
                <a:extLst>
                  <a:ext uri="{FF2B5EF4-FFF2-40B4-BE49-F238E27FC236}">
                    <a16:creationId xmlns:a16="http://schemas.microsoft.com/office/drawing/2014/main" id="{429056D9-75A6-8649-0C86-197EB7D3D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777" y="3024112"/>
                <a:ext cx="1161375" cy="6979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95FEFEE7-4F94-72CA-BB0D-DAC2775264F4}"/>
              </a:ext>
            </a:extLst>
          </p:cNvPr>
          <p:cNvSpPr/>
          <p:nvPr/>
        </p:nvSpPr>
        <p:spPr>
          <a:xfrm>
            <a:off x="7128387" y="788780"/>
            <a:ext cx="3189595" cy="8335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7AEBBBC-98C9-9B58-6F4B-1CB06FDB2533}"/>
                  </a:ext>
                </a:extLst>
              </p:cNvPr>
              <p:cNvSpPr/>
              <p:nvPr/>
            </p:nvSpPr>
            <p:spPr>
              <a:xfrm>
                <a:off x="5928034" y="1707020"/>
                <a:ext cx="881121" cy="66506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IN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7AEBBBC-98C9-9B58-6F4B-1CB06FDB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34" y="1707020"/>
                <a:ext cx="881121" cy="66506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hart Placeholder 2">
                <a:extLst>
                  <a:ext uri="{FF2B5EF4-FFF2-40B4-BE49-F238E27FC236}">
                    <a16:creationId xmlns:a16="http://schemas.microsoft.com/office/drawing/2014/main" id="{010BB901-9DE4-900E-992E-770EAA5C11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9495" y="1124089"/>
                <a:ext cx="462383" cy="5865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IN" sz="4400" b="1">
                  <a:solidFill>
                    <a:srgbClr val="FFC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hart Placeholder 2">
                <a:extLst>
                  <a:ext uri="{FF2B5EF4-FFF2-40B4-BE49-F238E27FC236}">
                    <a16:creationId xmlns:a16="http://schemas.microsoft.com/office/drawing/2014/main" id="{010BB901-9DE4-900E-992E-770EAA5C1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495" y="1124089"/>
                <a:ext cx="462383" cy="586502"/>
              </a:xfrm>
              <a:prstGeom prst="rect">
                <a:avLst/>
              </a:prstGeom>
              <a:blipFill>
                <a:blip r:embed="rId11"/>
                <a:stretch>
                  <a:fillRect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Folded Corner 26">
                <a:extLst>
                  <a:ext uri="{FF2B5EF4-FFF2-40B4-BE49-F238E27FC236}">
                    <a16:creationId xmlns:a16="http://schemas.microsoft.com/office/drawing/2014/main" id="{1856CF59-DB13-E1EA-C95D-47F8D7FEA554}"/>
                  </a:ext>
                </a:extLst>
              </p:cNvPr>
              <p:cNvSpPr/>
              <p:nvPr/>
            </p:nvSpPr>
            <p:spPr>
              <a:xfrm>
                <a:off x="8395247" y="3777017"/>
                <a:ext cx="3067664" cy="2754559"/>
              </a:xfrm>
              <a:prstGeom prst="foldedCorner">
                <a:avLst/>
              </a:prstGeom>
              <a:solidFill>
                <a:srgbClr val="FFCC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IN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800">
                  <a:solidFill>
                    <a:schemeClr val="tx1"/>
                  </a:solidFill>
                </a:endParaRPr>
              </a:p>
              <a:p>
                <a:pPr algn="ctr"/>
                <a:endParaRPr lang="en-IN" sz="100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IN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IN" sz="2800">
                  <a:solidFill>
                    <a:schemeClr val="tx1"/>
                  </a:solidFill>
                </a:endParaRPr>
              </a:p>
              <a:p>
                <a:pPr algn="ctr"/>
                <a:endParaRPr lang="en-IN" sz="100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I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</a:rPr>
                  <a:t>error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I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I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N" sz="280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27" name="Rectangle: Folded Corner 26">
                <a:extLst>
                  <a:ext uri="{FF2B5EF4-FFF2-40B4-BE49-F238E27FC236}">
                    <a16:creationId xmlns:a16="http://schemas.microsoft.com/office/drawing/2014/main" id="{1856CF59-DB13-E1EA-C95D-47F8D7FE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47" y="3777017"/>
                <a:ext cx="3067664" cy="2754559"/>
              </a:xfrm>
              <a:prstGeom prst="foldedCorner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hart Placeholder 2">
                <a:extLst>
                  <a:ext uri="{FF2B5EF4-FFF2-40B4-BE49-F238E27FC236}">
                    <a16:creationId xmlns:a16="http://schemas.microsoft.com/office/drawing/2014/main" id="{67BBD97A-640A-2EF8-8504-C8E62D849A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7214" y="1100568"/>
                <a:ext cx="505861" cy="489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Chart Placeholder 2">
                <a:extLst>
                  <a:ext uri="{FF2B5EF4-FFF2-40B4-BE49-F238E27FC236}">
                    <a16:creationId xmlns:a16="http://schemas.microsoft.com/office/drawing/2014/main" id="{67BBD97A-640A-2EF8-8504-C8E62D849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14" y="1100568"/>
                <a:ext cx="505861" cy="4896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hart Placeholder 2">
                <a:extLst>
                  <a:ext uri="{FF2B5EF4-FFF2-40B4-BE49-F238E27FC236}">
                    <a16:creationId xmlns:a16="http://schemas.microsoft.com/office/drawing/2014/main" id="{C484EB79-F14A-C671-E614-B0565F41E8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5983" y="5227173"/>
                <a:ext cx="1017128" cy="9328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Chart Placeholder 2">
                <a:extLst>
                  <a:ext uri="{FF2B5EF4-FFF2-40B4-BE49-F238E27FC236}">
                    <a16:creationId xmlns:a16="http://schemas.microsoft.com/office/drawing/2014/main" id="{C484EB79-F14A-C671-E614-B0565F41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983" y="5227173"/>
                <a:ext cx="1017128" cy="9328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7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0" grpId="1" uiExpand="1" build="allAtOnce" animBg="1"/>
      <p:bldP spid="11" grpId="0"/>
      <p:bldP spid="12" grpId="0"/>
      <p:bldP spid="20" grpId="0" animBg="1"/>
      <p:bldP spid="22" grpId="0" animBg="1"/>
      <p:bldP spid="23" grpId="0"/>
      <p:bldP spid="27" grpId="0" animBg="1"/>
      <p:bldP spid="60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4B95-8DFF-D758-5858-316DF430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F197-91A5-5C06-B72C-65EEFD63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D055D-C27B-06C2-4CFA-2C5A1FC4638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/>
          </a:p>
        </p:txBody>
      </p:sp>
      <p:pic>
        <p:nvPicPr>
          <p:cNvPr id="8" name="Picture 7" descr="A yellow smiley face with a thumb up&#10;&#10;AI-generated content may be incorrect.">
            <a:extLst>
              <a:ext uri="{FF2B5EF4-FFF2-40B4-BE49-F238E27FC236}">
                <a16:creationId xmlns:a16="http://schemas.microsoft.com/office/drawing/2014/main" id="{202689EA-30F5-F0FC-3F87-2591A306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6667" r="96889">
                        <a14:foregroundMark x1="7111" y1="35556" x2="10222" y2="63111"/>
                        <a14:foregroundMark x1="91111" y1="60889" x2="92444" y2="65333"/>
                        <a14:foregroundMark x1="93333" y1="66222" x2="96889" y2="7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574" y="2837374"/>
            <a:ext cx="1216187" cy="121618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B2DD3-AED0-A048-CCC9-05F5D9617D86}"/>
              </a:ext>
            </a:extLst>
          </p:cNvPr>
          <p:cNvGrpSpPr/>
          <p:nvPr/>
        </p:nvGrpSpPr>
        <p:grpSpPr>
          <a:xfrm>
            <a:off x="797095" y="597694"/>
            <a:ext cx="10118233" cy="5890354"/>
            <a:chOff x="812681" y="922959"/>
            <a:chExt cx="10118233" cy="589035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4D7D8E-EC70-CC68-AC5A-63153C753CBC}"/>
                </a:ext>
              </a:extLst>
            </p:cNvPr>
            <p:cNvGrpSpPr/>
            <p:nvPr/>
          </p:nvGrpSpPr>
          <p:grpSpPr>
            <a:xfrm>
              <a:off x="812681" y="922959"/>
              <a:ext cx="9374352" cy="4425856"/>
              <a:chOff x="1748121" y="1376953"/>
              <a:chExt cx="9374352" cy="442585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2EF8E7B-66C6-4D51-6369-3EE7EAEC50A0}"/>
                  </a:ext>
                </a:extLst>
              </p:cNvPr>
              <p:cNvGrpSpPr/>
              <p:nvPr/>
            </p:nvGrpSpPr>
            <p:grpSpPr>
              <a:xfrm>
                <a:off x="1748121" y="1376953"/>
                <a:ext cx="7474630" cy="3509036"/>
                <a:chOff x="259811" y="2708476"/>
                <a:chExt cx="7474630" cy="350903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ED2CFA1-1470-116B-19A0-F87EA9011CE3}"/>
                    </a:ext>
                  </a:extLst>
                </p:cNvPr>
                <p:cNvGrpSpPr/>
                <p:nvPr/>
              </p:nvGrpSpPr>
              <p:grpSpPr>
                <a:xfrm>
                  <a:off x="259811" y="2708476"/>
                  <a:ext cx="5448436" cy="2546418"/>
                  <a:chOff x="3678818" y="451413"/>
                  <a:chExt cx="5448436" cy="25464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Flowchart: Terminator 51">
                        <a:extLst>
                          <a:ext uri="{FF2B5EF4-FFF2-40B4-BE49-F238E27FC236}">
                            <a16:creationId xmlns:a16="http://schemas.microsoft.com/office/drawing/2014/main" id="{B9A9C50E-04C2-5A1E-2ABA-CDF5563EC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1635" y="451413"/>
                        <a:ext cx="1068729" cy="613456"/>
                      </a:xfrm>
                      <a:prstGeom prst="flowChartTerminator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44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m:oMathPara>
                        </a14:m>
                        <a:endParaRPr lang="en-IN" sz="4400"/>
                      </a:p>
                    </p:txBody>
                  </p:sp>
                </mc:Choice>
                <mc:Fallback xmlns="">
                  <p:sp>
                    <p:nvSpPr>
                      <p:cNvPr id="52" name="Flowchart: Terminator 51">
                        <a:extLst>
                          <a:ext uri="{FF2B5EF4-FFF2-40B4-BE49-F238E27FC236}">
                            <a16:creationId xmlns:a16="http://schemas.microsoft.com/office/drawing/2014/main" id="{B9A9C50E-04C2-5A1E-2ABA-CDF5563ECB3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1635" y="451413"/>
                        <a:ext cx="1068729" cy="613456"/>
                      </a:xfrm>
                      <a:prstGeom prst="flowChartTerminator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Rectangle: Rounded Corners 52">
                        <a:extLst>
                          <a:ext uri="{FF2B5EF4-FFF2-40B4-BE49-F238E27FC236}">
                            <a16:creationId xmlns:a16="http://schemas.microsoft.com/office/drawing/2014/main" id="{3885879C-D2FB-7EC3-BD46-8CA6D6E1AC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74" y="1435250"/>
                        <a:ext cx="1655180" cy="590308"/>
                      </a:xfrm>
                      <a:prstGeom prst="roundRect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r>
                          <a:rPr lang="en-IN" sz="2800"/>
                          <a:t> is odd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3" name="Rectangle: Rounded Corners 52">
                        <a:extLst>
                          <a:ext uri="{FF2B5EF4-FFF2-40B4-BE49-F238E27FC236}">
                            <a16:creationId xmlns:a16="http://schemas.microsoft.com/office/drawing/2014/main" id="{3885879C-D2FB-7EC3-BD46-8CA6D6E1ACA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72074" y="1435250"/>
                        <a:ext cx="1655180" cy="590308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 t="-3030" r="-365" b="-2121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Rectangle: Rounded Corners 53">
                        <a:extLst>
                          <a:ext uri="{FF2B5EF4-FFF2-40B4-BE49-F238E27FC236}">
                            <a16:creationId xmlns:a16="http://schemas.microsoft.com/office/drawing/2014/main" id="{692D44EC-B89A-888D-D590-A93B7DA7E0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86849" y="1441042"/>
                        <a:ext cx="1774786" cy="590308"/>
                      </a:xfrm>
                      <a:prstGeom prst="roundRect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r>
                          <a:rPr lang="en-IN" sz="2800"/>
                          <a:t> is even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4" name="Rectangle: Rounded Corners 53">
                        <a:extLst>
                          <a:ext uri="{FF2B5EF4-FFF2-40B4-BE49-F238E27FC236}">
                            <a16:creationId xmlns:a16="http://schemas.microsoft.com/office/drawing/2014/main" id="{692D44EC-B89A-888D-D590-A93B7DA7E0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86849" y="1441042"/>
                        <a:ext cx="1774786" cy="590308"/>
                      </a:xfrm>
                      <a:prstGeom prst="roundRect">
                        <a:avLst/>
                      </a:prstGeom>
                      <a:blipFill>
                        <a:blip r:embed="rId7"/>
                        <a:stretch>
                          <a:fillRect t="-3030" r="-680" b="-2121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Rectangle: Rounded Corners 54">
                        <a:extLst>
                          <a:ext uri="{FF2B5EF4-FFF2-40B4-BE49-F238E27FC236}">
                            <a16:creationId xmlns:a16="http://schemas.microsoft.com/office/drawing/2014/main" id="{5A8AB5BE-BBA4-0116-001B-1E4F7F413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818" y="2407523"/>
                        <a:ext cx="1990847" cy="590308"/>
                      </a:xfrm>
                      <a:prstGeom prst="roundRect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oMath>
                        </a14:m>
                        <a:r>
                          <a:rPr lang="en-IN" sz="2400"/>
                          <a:t>error</a:t>
                        </a:r>
                        <a14:m>
                          <m:oMath xmlns:m="http://schemas.openxmlformats.org/officeDocument/2006/math"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</a:rPr>
                              <m:t>)=0</m:t>
                            </m:r>
                          </m:oMath>
                        </a14:m>
                        <a:endParaRPr lang="en-IN" sz="2400"/>
                      </a:p>
                    </p:txBody>
                  </p:sp>
                </mc:Choice>
                <mc:Fallback xmlns="">
                  <p:sp>
                    <p:nvSpPr>
                      <p:cNvPr id="55" name="Rectangle: Rounded Corners 54">
                        <a:extLst>
                          <a:ext uri="{FF2B5EF4-FFF2-40B4-BE49-F238E27FC236}">
                            <a16:creationId xmlns:a16="http://schemas.microsoft.com/office/drawing/2014/main" id="{5A8AB5BE-BBA4-0116-001B-1E4F7F4138A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78818" y="2407523"/>
                        <a:ext cx="1990847" cy="590308"/>
                      </a:xfrm>
                      <a:prstGeom prst="roundRect">
                        <a:avLst/>
                      </a:prstGeom>
                      <a:blipFill>
                        <a:blip r:embed="rId8"/>
                        <a:stretch>
                          <a:fillRect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A69DC6B0-FBEE-8BA3-28A1-6A4238D57745}"/>
                      </a:ext>
                    </a:extLst>
                  </p:cNvPr>
                  <p:cNvCxnSpPr>
                    <a:cxnSpLocks/>
                    <a:stCxn id="52" idx="2"/>
                    <a:endCxn id="54" idx="0"/>
                  </p:cNvCxnSpPr>
                  <p:nvPr/>
                </p:nvCxnSpPr>
                <p:spPr>
                  <a:xfrm flipH="1">
                    <a:off x="4674242" y="1064869"/>
                    <a:ext cx="1421758" cy="376173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41A4A873-73C2-2135-4361-70F341B74B16}"/>
                      </a:ext>
                    </a:extLst>
                  </p:cNvPr>
                  <p:cNvCxnSpPr>
                    <a:cxnSpLocks/>
                    <a:stCxn id="52" idx="2"/>
                    <a:endCxn id="53" idx="0"/>
                  </p:cNvCxnSpPr>
                  <p:nvPr/>
                </p:nvCxnSpPr>
                <p:spPr>
                  <a:xfrm>
                    <a:off x="6096000" y="1064869"/>
                    <a:ext cx="2203664" cy="370381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E40D9BF3-9923-E9E0-F187-52062B8D08B2}"/>
                      </a:ext>
                    </a:extLst>
                  </p:cNvPr>
                  <p:cNvCxnSpPr>
                    <a:cxnSpLocks/>
                    <a:stCxn id="54" idx="2"/>
                    <a:endCxn id="55" idx="0"/>
                  </p:cNvCxnSpPr>
                  <p:nvPr/>
                </p:nvCxnSpPr>
                <p:spPr>
                  <a:xfrm>
                    <a:off x="4674242" y="2031350"/>
                    <a:ext cx="0" cy="376173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5EBD65DD-4990-DB72-EC24-FF7F2BAAA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4630" y="4664586"/>
                      <a:ext cx="1990847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a14:m>
                      <a:r>
                        <a:rPr lang="en-IN" sz="2400"/>
                        <a:t> is Prime</a:t>
                      </a:r>
                    </a:p>
                  </p:txBody>
                </p:sp>
              </mc:Choice>
              <mc:Fallback xmlns=""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5EBD65DD-4990-DB72-EC24-FF7F2BAAA0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4630" y="4664586"/>
                      <a:ext cx="1990847" cy="590308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57D8C82E-1556-249F-5125-51B1FA81B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2583" y="4653002"/>
                      <a:ext cx="2361858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a14:m>
                      <a:r>
                        <a:rPr lang="en-IN" sz="2400"/>
                        <a:t> is Composite</a:t>
                      </a:r>
                    </a:p>
                  </p:txBody>
                </p:sp>
              </mc:Choice>
              <mc:Fallback xmlns=""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57D8C82E-1556-249F-5125-51B1FA81BD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72583" y="4653002"/>
                      <a:ext cx="2361858" cy="590308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1213B1F7-BAEF-606E-9031-3D45A8CA7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4629" y="5627204"/>
                      <a:ext cx="1990847" cy="590308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oMath>
                      </a14:m>
                      <a:r>
                        <a:rPr lang="en-IN" sz="2400"/>
                        <a:t>error</a:t>
                      </a:r>
                      <a14:m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)=0</m:t>
                          </m:r>
                        </m:oMath>
                      </a14:m>
                      <a:endParaRPr lang="en-IN" sz="2400"/>
                    </a:p>
                  </p:txBody>
                </p:sp>
              </mc:Choice>
              <mc:Fallback xmlns=""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1213B1F7-BAEF-606E-9031-3D45A8CA769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4629" y="5627204"/>
                      <a:ext cx="1990847" cy="590308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A3EA5B0-AF79-3D0A-36EA-1BE8E9F96D37}"/>
                    </a:ext>
                  </a:extLst>
                </p:cNvPr>
                <p:cNvCxnSpPr>
                  <a:cxnSpLocks/>
                  <a:stCxn id="53" idx="2"/>
                  <a:endCxn id="46" idx="0"/>
                </p:cNvCxnSpPr>
                <p:nvPr/>
              </p:nvCxnSpPr>
              <p:spPr>
                <a:xfrm flipH="1">
                  <a:off x="3410054" y="4282621"/>
                  <a:ext cx="1470603" cy="381965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1A1EAA8-6954-DC42-BFB4-6A5EB175DC71}"/>
                    </a:ext>
                  </a:extLst>
                </p:cNvPr>
                <p:cNvCxnSpPr>
                  <a:cxnSpLocks/>
                  <a:stCxn id="53" idx="2"/>
                  <a:endCxn id="47" idx="0"/>
                </p:cNvCxnSpPr>
                <p:nvPr/>
              </p:nvCxnSpPr>
              <p:spPr>
                <a:xfrm>
                  <a:off x="4880657" y="4282621"/>
                  <a:ext cx="1672855" cy="370381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4107069A-2F89-733A-6D55-B8781EAE68F4}"/>
                    </a:ext>
                  </a:extLst>
                </p:cNvPr>
                <p:cNvCxnSpPr>
                  <a:cxnSpLocks/>
                  <a:stCxn id="46" idx="2"/>
                  <a:endCxn id="48" idx="0"/>
                </p:cNvCxnSpPr>
                <p:nvPr/>
              </p:nvCxnSpPr>
              <p:spPr>
                <a:xfrm flipH="1">
                  <a:off x="3410053" y="5254894"/>
                  <a:ext cx="1" cy="37231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E651BDEF-DEC8-E294-05CF-372AC4FB51C4}"/>
                      </a:ext>
                    </a:extLst>
                  </p:cNvPr>
                  <p:cNvSpPr/>
                  <p:nvPr/>
                </p:nvSpPr>
                <p:spPr>
                  <a:xfrm>
                    <a:off x="6033201" y="4295681"/>
                    <a:ext cx="2126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gcd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)≠1</m:t>
                          </m:r>
                        </m:oMath>
                      </m:oMathPara>
                    </a14:m>
                    <a:endParaRPr lang="en-IN" sz="2400"/>
                  </a:p>
                </p:txBody>
              </p:sp>
            </mc:Choice>
            <mc:Fallback xmlns=""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E651BDEF-DEC8-E294-05CF-372AC4FB51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3201" y="4295681"/>
                    <a:ext cx="2126847" cy="590308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l="-570"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F475E6C8-6C35-C69B-495F-E8B7DD7EE697}"/>
                      </a:ext>
                    </a:extLst>
                  </p:cNvPr>
                  <p:cNvSpPr/>
                  <p:nvPr/>
                </p:nvSpPr>
                <p:spPr>
                  <a:xfrm>
                    <a:off x="8995626" y="4295681"/>
                    <a:ext cx="2126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gcd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func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400"/>
                  </a:p>
                </p:txBody>
              </p:sp>
            </mc:Choice>
            <mc:Fallback xmlns=""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F475E6C8-6C35-C69B-495F-E8B7DD7EE6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626" y="4295681"/>
                    <a:ext cx="2126847" cy="590308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l="-285"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CFFA9016-CFF2-BDE9-65B9-38E059C00775}"/>
                      </a:ext>
                    </a:extLst>
                  </p:cNvPr>
                  <p:cNvSpPr/>
                  <p:nvPr/>
                </p:nvSpPr>
                <p:spPr>
                  <a:xfrm>
                    <a:off x="6106265" y="5212501"/>
                    <a:ext cx="1990847" cy="59030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a14:m>
                    <a:r>
                      <a:rPr lang="en-IN" sz="2400"/>
                      <a:t>error</a:t>
                    </a:r>
                    <a14:m>
                      <m:oMath xmlns:m="http://schemas.openxmlformats.org/officeDocument/2006/math"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)=0</m:t>
                        </m:r>
                      </m:oMath>
                    </a14:m>
                    <a:endParaRPr lang="en-IN" sz="2400"/>
                  </a:p>
                </p:txBody>
              </p:sp>
            </mc:Choice>
            <mc:Fallback xmlns=""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CFFA9016-CFF2-BDE9-65B9-38E059C007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6265" y="5212501"/>
                    <a:ext cx="1990847" cy="590308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109FB76-7D87-3F25-8247-CCA7D133F3D5}"/>
                  </a:ext>
                </a:extLst>
              </p:cNvPr>
              <p:cNvCxnSpPr>
                <a:cxnSpLocks/>
                <a:stCxn id="47" idx="2"/>
                <a:endCxn id="39" idx="0"/>
              </p:cNvCxnSpPr>
              <p:nvPr/>
            </p:nvCxnSpPr>
            <p:spPr>
              <a:xfrm flipH="1">
                <a:off x="7096625" y="3911787"/>
                <a:ext cx="945197" cy="383894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C1D2AF3-CF06-4C97-06A3-4C8431A164FF}"/>
                  </a:ext>
                </a:extLst>
              </p:cNvPr>
              <p:cNvCxnSpPr>
                <a:cxnSpLocks/>
                <a:stCxn id="47" idx="2"/>
                <a:endCxn id="40" idx="0"/>
              </p:cNvCxnSpPr>
              <p:nvPr/>
            </p:nvCxnSpPr>
            <p:spPr>
              <a:xfrm>
                <a:off x="8041822" y="3911787"/>
                <a:ext cx="2017228" cy="383894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3EC1F25-3825-FD50-A726-F9455046C3A9}"/>
                  </a:ext>
                </a:extLst>
              </p:cNvPr>
              <p:cNvCxnSpPr>
                <a:cxnSpLocks/>
                <a:stCxn id="39" idx="2"/>
                <a:endCxn id="41" idx="0"/>
              </p:cNvCxnSpPr>
              <p:nvPr/>
            </p:nvCxnSpPr>
            <p:spPr>
              <a:xfrm>
                <a:off x="7096625" y="4885989"/>
                <a:ext cx="5064" cy="326512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B9419B40-E989-4B7F-56E8-499227FD44FC}"/>
                    </a:ext>
                  </a:extLst>
                </p:cNvPr>
                <p:cNvSpPr/>
                <p:nvPr/>
              </p:nvSpPr>
              <p:spPr>
                <a:xfrm>
                  <a:off x="7455904" y="4781171"/>
                  <a:ext cx="1691800" cy="1142518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400" b="0"/>
                    <a:t>Good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IN" sz="2400" b="0" i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≥50%)</m:t>
                      </m:r>
                    </m:oMath>
                  </a14:m>
                  <a:r>
                    <a:rPr lang="en-IN" sz="2400"/>
                    <a:t> </a:t>
                  </a:r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B9419B40-E989-4B7F-56E8-499227FD4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904" y="4781171"/>
                  <a:ext cx="1691800" cy="1142518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D8E726E8-2CBF-73C3-52C2-8D6223EF044C}"/>
                    </a:ext>
                  </a:extLst>
                </p:cNvPr>
                <p:cNvSpPr/>
                <p:nvPr/>
              </p:nvSpPr>
              <p:spPr>
                <a:xfrm>
                  <a:off x="8222444" y="6223005"/>
                  <a:ext cx="1990847" cy="5903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IN" sz="2400">
                      <a:solidFill>
                        <a:schemeClr val="bg1"/>
                      </a:solidFill>
                    </a:rPr>
                    <a:t>error</a:t>
                  </a:r>
                  <a14:m>
                    <m:oMath xmlns:m="http://schemas.openxmlformats.org/officeDocument/2006/math">
                      <m:r>
                        <a:rPr lang="en-I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f>
                        <m:fPr>
                          <m:ctrlPr>
                            <a:rPr lang="en-IN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D8E726E8-2CBF-73C3-52C2-8D6223EF04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2444" y="6223005"/>
                  <a:ext cx="1990847" cy="590308"/>
                </a:xfrm>
                <a:prstGeom prst="roundRect">
                  <a:avLst/>
                </a:prstGeom>
                <a:blipFill>
                  <a:blip r:embed="rId16"/>
                  <a:stretch>
                    <a:fillRect b="-101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4402E-3756-35A9-EE6A-3887E8EDB1DA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8301804" y="5923689"/>
              <a:ext cx="916064" cy="29931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A08AD-A403-E859-D1D2-3C0907B2A255}"/>
                </a:ext>
              </a:extLst>
            </p:cNvPr>
            <p:cNvCxnSpPr>
              <a:cxnSpLocks/>
              <a:stCxn id="40" idx="2"/>
              <a:endCxn id="30" idx="0"/>
            </p:cNvCxnSpPr>
            <p:nvPr/>
          </p:nvCxnSpPr>
          <p:spPr>
            <a:xfrm flipH="1">
              <a:off x="8301804" y="4431995"/>
              <a:ext cx="821806" cy="34917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D0E5F4FF-2A78-5D31-FDBA-3D11471C99BD}"/>
                    </a:ext>
                  </a:extLst>
                </p:cNvPr>
                <p:cNvSpPr/>
                <p:nvPr/>
              </p:nvSpPr>
              <p:spPr>
                <a:xfrm>
                  <a:off x="9446751" y="4922593"/>
                  <a:ext cx="1484163" cy="892846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400" b="0"/>
                    <a:t>Bad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IN" sz="2400" b="0" i="1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50%)</m:t>
                      </m:r>
                    </m:oMath>
                  </a14:m>
                  <a:r>
                    <a:rPr lang="en-IN" sz="2400"/>
                    <a:t> </a:t>
                  </a:r>
                </a:p>
              </p:txBody>
            </p:sp>
          </mc:Choice>
          <mc:Fallback xmlns="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D0E5F4FF-2A78-5D31-FDBA-3D11471C99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751" y="4922593"/>
                  <a:ext cx="1484163" cy="892846"/>
                </a:xfrm>
                <a:prstGeom prst="roundRect">
                  <a:avLst/>
                </a:prstGeom>
                <a:blipFill>
                  <a:blip r:embed="rId17"/>
                  <a:stretch>
                    <a:fillRect t="-671" b="-60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B7308FE-4E5E-8B8E-98B2-43DB5C8BE7E7}"/>
                </a:ext>
              </a:extLst>
            </p:cNvPr>
            <p:cNvCxnSpPr>
              <a:cxnSpLocks/>
              <a:stCxn id="40" idx="2"/>
              <a:endCxn id="34" idx="0"/>
            </p:cNvCxnSpPr>
            <p:nvPr/>
          </p:nvCxnSpPr>
          <p:spPr>
            <a:xfrm>
              <a:off x="9123610" y="4431995"/>
              <a:ext cx="1065223" cy="490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694B45-A905-4E13-A5EA-5A8D0C59044F}"/>
                </a:ext>
              </a:extLst>
            </p:cNvPr>
            <p:cNvCxnSpPr>
              <a:cxnSpLocks/>
              <a:stCxn id="34" idx="2"/>
              <a:endCxn id="31" idx="0"/>
            </p:cNvCxnSpPr>
            <p:nvPr/>
          </p:nvCxnSpPr>
          <p:spPr>
            <a:xfrm flipH="1">
              <a:off x="9217868" y="5815439"/>
              <a:ext cx="970965" cy="40756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Explosion: 14 Points 58">
                <a:extLst>
                  <a:ext uri="{FF2B5EF4-FFF2-40B4-BE49-F238E27FC236}">
                    <a16:creationId xmlns:a16="http://schemas.microsoft.com/office/drawing/2014/main" id="{09705F21-8D10-1F52-4B20-C096BDA145F5}"/>
                  </a:ext>
                </a:extLst>
              </p:cNvPr>
              <p:cNvSpPr/>
              <p:nvPr/>
            </p:nvSpPr>
            <p:spPr>
              <a:xfrm>
                <a:off x="778885" y="1115434"/>
                <a:ext cx="10933291" cy="4412968"/>
              </a:xfrm>
              <a:prstGeom prst="irregularSeal2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 in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lit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>
                    <a:ea typeface="Cambria Math" panose="02040503050406030204" pitchFamily="18" charset="0"/>
                  </a:rPr>
                  <a:t>function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b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/>
                  <a:t>error in algorithm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59" name="Explosion: 14 Points 58">
                <a:extLst>
                  <a:ext uri="{FF2B5EF4-FFF2-40B4-BE49-F238E27FC236}">
                    <a16:creationId xmlns:a16="http://schemas.microsoft.com/office/drawing/2014/main" id="{09705F21-8D10-1F52-4B20-C096BDA14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5" y="1115434"/>
                <a:ext cx="10933291" cy="4412968"/>
              </a:xfrm>
              <a:prstGeom prst="irregularSeal2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04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399E-2A2D-CA11-C390-BEC668AE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A854-2F4E-3D24-4A75-9E9987FF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69" y="520860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was wrong with Attempt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E4A15-74F3-8F45-2989-07F1B952443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3504E4-08E1-4393-F0E7-EF73C43CADEE}"/>
                  </a:ext>
                </a:extLst>
              </p:cNvPr>
              <p:cNvSpPr txBox="1"/>
              <p:nvPr/>
            </p:nvSpPr>
            <p:spPr>
              <a:xfrm>
                <a:off x="1138969" y="2242548"/>
                <a:ext cx="9914061" cy="51135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−1</m:t>
                    </m:r>
                    <m:r>
                      <a:rPr lang="en-IN" sz="280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 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+1)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1)</m:t>
                    </m:r>
                  </m:oMath>
                </a14:m>
                <a:endParaRPr lang="en-IN" sz="28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3504E4-08E1-4393-F0E7-EF73C43C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69" y="2242548"/>
                <a:ext cx="9914061" cy="511358"/>
              </a:xfrm>
              <a:prstGeom prst="rect">
                <a:avLst/>
              </a:prstGeom>
              <a:blipFill>
                <a:blip r:embed="rId3"/>
                <a:stretch>
                  <a:fillRect t="-5952" b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32C607-44CB-B1B5-8A9D-97D762A57A2B}"/>
                  </a:ext>
                </a:extLst>
              </p:cNvPr>
              <p:cNvSpPr txBox="1"/>
              <p:nvPr/>
            </p:nvSpPr>
            <p:spPr>
              <a:xfrm>
                <a:off x="5636128" y="3832551"/>
                <a:ext cx="1628716" cy="98488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IN" sz="2800" b="1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IN" sz="2800">
                    <a:latin typeface="Cambria" panose="02040503050406030204" pitchFamily="18" charset="0"/>
                    <a:ea typeface="Cambria" panose="02040503050406030204" pitchFamily="18" charset="0"/>
                  </a:rPr>
                  <a:t>Composite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32C607-44CB-B1B5-8A9D-97D762A57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28" y="3832551"/>
                <a:ext cx="1628716" cy="984885"/>
              </a:xfrm>
              <a:prstGeom prst="rect">
                <a:avLst/>
              </a:prstGeom>
              <a:blipFill>
                <a:blip r:embed="rId4"/>
                <a:stretch>
                  <a:fillRect l="-12734" r="-12360" b="-2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7FC76-684A-BF0B-7099-2FEDC29953EB}"/>
              </a:ext>
            </a:extLst>
          </p:cNvPr>
          <p:cNvCxnSpPr/>
          <p:nvPr/>
        </p:nvCxnSpPr>
        <p:spPr>
          <a:xfrm>
            <a:off x="4039565" y="2858946"/>
            <a:ext cx="2141316" cy="10909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2DABB9-A9F5-4D95-CADF-BE82B7EEB532}"/>
              </a:ext>
            </a:extLst>
          </p:cNvPr>
          <p:cNvCxnSpPr>
            <a:cxnSpLocks/>
          </p:cNvCxnSpPr>
          <p:nvPr/>
        </p:nvCxnSpPr>
        <p:spPr>
          <a:xfrm>
            <a:off x="5775767" y="2858946"/>
            <a:ext cx="532436" cy="9736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0003BE-3E60-90B3-4767-9152335A0FEC}"/>
              </a:ext>
            </a:extLst>
          </p:cNvPr>
          <p:cNvCxnSpPr>
            <a:cxnSpLocks/>
          </p:cNvCxnSpPr>
          <p:nvPr/>
        </p:nvCxnSpPr>
        <p:spPr>
          <a:xfrm flipH="1">
            <a:off x="6585995" y="2858946"/>
            <a:ext cx="1203767" cy="9736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A7FC00-ABAC-6CDD-0DB0-7A0E95D646E9}"/>
              </a:ext>
            </a:extLst>
          </p:cNvPr>
          <p:cNvCxnSpPr>
            <a:cxnSpLocks/>
          </p:cNvCxnSpPr>
          <p:nvPr/>
        </p:nvCxnSpPr>
        <p:spPr>
          <a:xfrm flipH="1">
            <a:off x="6771190" y="2753906"/>
            <a:ext cx="2395959" cy="11959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D58D6E-C5A6-239F-7DD3-943191247EB6}"/>
              </a:ext>
            </a:extLst>
          </p:cNvPr>
          <p:cNvCxnSpPr>
            <a:cxnSpLocks/>
          </p:cNvCxnSpPr>
          <p:nvPr/>
        </p:nvCxnSpPr>
        <p:spPr>
          <a:xfrm flipH="1">
            <a:off x="6923590" y="2753906"/>
            <a:ext cx="3377878" cy="13483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0DB91E4-2680-A8B8-62B6-FD2D59376A25}"/>
              </a:ext>
            </a:extLst>
          </p:cNvPr>
          <p:cNvSpPr/>
          <p:nvPr/>
        </p:nvSpPr>
        <p:spPr>
          <a:xfrm>
            <a:off x="4733302" y="3057047"/>
            <a:ext cx="775504" cy="775504"/>
          </a:xfrm>
          <a:prstGeom prst="mathMultiply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C19C45F8-B3EF-B3FD-EC09-10138D5E7019}"/>
              </a:ext>
            </a:extLst>
          </p:cNvPr>
          <p:cNvSpPr/>
          <p:nvPr/>
        </p:nvSpPr>
        <p:spPr>
          <a:xfrm>
            <a:off x="5652304" y="2944122"/>
            <a:ext cx="775504" cy="775504"/>
          </a:xfrm>
          <a:prstGeom prst="mathMultiply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4E2B9BC0-BA4F-9A79-B9A2-0931BC4FC0FE}"/>
              </a:ext>
            </a:extLst>
          </p:cNvPr>
          <p:cNvSpPr/>
          <p:nvPr/>
        </p:nvSpPr>
        <p:spPr>
          <a:xfrm>
            <a:off x="6729493" y="2949981"/>
            <a:ext cx="775504" cy="775504"/>
          </a:xfrm>
          <a:prstGeom prst="mathMultiply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BD5E6D93-EDC2-B3DA-C162-4528D77D982D}"/>
              </a:ext>
            </a:extLst>
          </p:cNvPr>
          <p:cNvSpPr/>
          <p:nvPr/>
        </p:nvSpPr>
        <p:spPr>
          <a:xfrm>
            <a:off x="7418187" y="3016651"/>
            <a:ext cx="775504" cy="775504"/>
          </a:xfrm>
          <a:prstGeom prst="mathMultiply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473CBE72-CF13-8980-3F5E-8F99D2D16933}"/>
              </a:ext>
            </a:extLst>
          </p:cNvPr>
          <p:cNvSpPr/>
          <p:nvPr/>
        </p:nvSpPr>
        <p:spPr>
          <a:xfrm>
            <a:off x="8090703" y="3280099"/>
            <a:ext cx="775504" cy="775504"/>
          </a:xfrm>
          <a:prstGeom prst="mathMultiply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A8511BFF-684F-BD5C-176A-BCB125ACB7E6}"/>
              </a:ext>
            </a:extLst>
          </p:cNvPr>
          <p:cNvSpPr/>
          <p:nvPr/>
        </p:nvSpPr>
        <p:spPr>
          <a:xfrm rot="5400000">
            <a:off x="6440965" y="-732380"/>
            <a:ext cx="1195952" cy="8028179"/>
          </a:xfrm>
          <a:prstGeom prst="rightBrace">
            <a:avLst>
              <a:gd name="adj1" fmla="val 7365"/>
              <a:gd name="adj2" fmla="val 56776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Tick PNG, Vector, PSD, and Clipart With Transparent ...">
            <a:extLst>
              <a:ext uri="{FF2B5EF4-FFF2-40B4-BE49-F238E27FC236}">
                <a16:creationId xmlns:a16="http://schemas.microsoft.com/office/drawing/2014/main" id="{FBFD38F5-8CB3-E958-158E-1A9FF2CC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71" b="92188" l="6863" r="94608">
                        <a14:foregroundMark x1="6863" y1="59896" x2="10294" y2="61979"/>
                        <a14:foregroundMark x1="94608" y1="6771" x2="92157" y2="10417"/>
                        <a14:foregroundMark x1="24020" y1="88542" x2="32353" y2="9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48" y="2720588"/>
            <a:ext cx="1225797" cy="115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C752-3115-171E-462E-5294F00C7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1AC5C-8C62-5097-9BF0-09A40118BA1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B1BD0033-5954-5E61-7C59-D6394C3AC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B0DAAAC9-6E6F-0697-8727-1A0D4A951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658" y="1245180"/>
                <a:ext cx="4200377" cy="482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sz="2400">
                    <a:solidFill>
                      <a:srgbClr val="98432A"/>
                    </a:solidFill>
                  </a:rPr>
                  <a:t>Running Time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IN" sz="2400">
                    <a:solidFill>
                      <a:srgbClr val="98432A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>
                  <a:solidFill>
                    <a:srgbClr val="98432A"/>
                  </a:solidFill>
                </a:endParaRPr>
              </a:p>
            </p:txBody>
          </p:sp>
        </mc:Choice>
        <mc:Fallback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B0DAAAC9-6E6F-0697-8727-1A0D4A95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8" y="1245180"/>
                <a:ext cx="4200377" cy="482737"/>
              </a:xfrm>
              <a:prstGeom prst="rect">
                <a:avLst/>
              </a:prstGeom>
              <a:blipFill>
                <a:blip r:embed="rId2"/>
                <a:stretch>
                  <a:fillRect l="-2322" t="-17722" b="-16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0CE95784-D5C0-2030-190A-A09362481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6260" y="1331551"/>
                <a:ext cx="3552194" cy="482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I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IN" sz="2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I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I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I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0CE95784-D5C0-2030-190A-A0936248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60" y="1331551"/>
                <a:ext cx="3552194" cy="482737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00E2F5-5319-C987-929A-46456E97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1707" y="2237447"/>
            <a:ext cx="6347598" cy="38085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C6181C-7E92-85C1-19E8-6D073986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86935"/>
              </p:ext>
            </p:extLst>
          </p:nvPr>
        </p:nvGraphicFramePr>
        <p:xfrm>
          <a:off x="816658" y="1927452"/>
          <a:ext cx="3790064" cy="41185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5032">
                  <a:extLst>
                    <a:ext uri="{9D8B030D-6E8A-4147-A177-3AD203B41FA5}">
                      <a16:colId xmlns:a16="http://schemas.microsoft.com/office/drawing/2014/main" val="2834620211"/>
                    </a:ext>
                  </a:extLst>
                </a:gridCol>
                <a:gridCol w="1895032">
                  <a:extLst>
                    <a:ext uri="{9D8B030D-6E8A-4147-A177-3AD203B41FA5}">
                      <a16:colId xmlns:a16="http://schemas.microsoft.com/office/drawing/2014/main" val="4264342411"/>
                    </a:ext>
                  </a:extLst>
                </a:gridCol>
              </a:tblGrid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Runtime (in </a:t>
                      </a:r>
                      <a:r>
                        <a:rPr lang="en-IN" err="1"/>
                        <a:t>ms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49262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0.2137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01747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0.3788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12741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1.1221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438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1.7571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70948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2.6959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76098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4.4511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27868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6.9591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52093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10.2553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61524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13.7075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167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18.5088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2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218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9324-808C-709D-4AD4-670483B6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D63F5-F22A-E91E-7EF6-E9A7E0DB0A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1379BFEB-11B7-4657-6C3C-029F97DCD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8032AA0C-1C4E-C72E-DA61-2DACA98802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657" y="1245180"/>
                <a:ext cx="6660272" cy="482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>
                    <a:solidFill>
                      <a:srgbClr val="98432A"/>
                    </a:solidFill>
                  </a:rPr>
                  <a:t>Comparison with 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I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>
                    <a:solidFill>
                      <a:srgbClr val="98432A"/>
                    </a:solidFill>
                  </a:rPr>
                  <a:t> time algorithm</a:t>
                </a:r>
              </a:p>
            </p:txBody>
          </p:sp>
        </mc:Choice>
        <mc:Fallback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8032AA0C-1C4E-C72E-DA61-2DACA9880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7" y="1245180"/>
                <a:ext cx="6660272" cy="482737"/>
              </a:xfrm>
              <a:prstGeom prst="rect">
                <a:avLst/>
              </a:prstGeom>
              <a:blipFill>
                <a:blip r:embed="rId2"/>
                <a:stretch>
                  <a:fillRect l="-1921" t="-18987" b="-367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9C4FA-4B11-03C6-DD85-948EC9AE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9177" y="1899362"/>
            <a:ext cx="6660273" cy="399616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D4D13B-C277-2C0E-FBA9-819BFC3E2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607280"/>
              </p:ext>
            </p:extLst>
          </p:nvPr>
        </p:nvGraphicFramePr>
        <p:xfrm>
          <a:off x="208293" y="1863725"/>
          <a:ext cx="5069763" cy="4719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4867">
                  <a:extLst>
                    <a:ext uri="{9D8B030D-6E8A-4147-A177-3AD203B41FA5}">
                      <a16:colId xmlns:a16="http://schemas.microsoft.com/office/drawing/2014/main" val="3961660101"/>
                    </a:ext>
                  </a:extLst>
                </a:gridCol>
                <a:gridCol w="2072005">
                  <a:extLst>
                    <a:ext uri="{9D8B030D-6E8A-4147-A177-3AD203B41FA5}">
                      <a16:colId xmlns:a16="http://schemas.microsoft.com/office/drawing/2014/main" val="59323766"/>
                    </a:ext>
                  </a:extLst>
                </a:gridCol>
                <a:gridCol w="2152891">
                  <a:extLst>
                    <a:ext uri="{9D8B030D-6E8A-4147-A177-3AD203B41FA5}">
                      <a16:colId xmlns:a16="http://schemas.microsoft.com/office/drawing/2014/main" val="1068346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Randomized Algo</a:t>
                      </a:r>
                    </a:p>
                    <a:p>
                      <a:pPr algn="ctr"/>
                      <a:r>
                        <a:rPr lang="en-IN"/>
                        <a:t>(</a:t>
                      </a:r>
                      <a:r>
                        <a:rPr lang="en-IN" err="1"/>
                        <a:t>ms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Deterministic Algo</a:t>
                      </a:r>
                    </a:p>
                    <a:p>
                      <a:pPr algn="ctr"/>
                      <a:r>
                        <a:rPr lang="en-IN"/>
                        <a:t>(</a:t>
                      </a:r>
                      <a:r>
                        <a:rPr lang="en-IN" err="1"/>
                        <a:t>ms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0.209326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0.083652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9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0.160492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0.162398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0.17181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0.516129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0.161881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3.93635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9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0.131291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2.33564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9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0.139025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12.8007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0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0.155669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37.5555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2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0.145033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70.2461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4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0.150207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252.387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8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0.161797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928.462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0.187234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5126.59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21884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6D0D2DA-B1AB-9EE1-E9F7-8127F93A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09177" y="1899361"/>
            <a:ext cx="6660273" cy="39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4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F8D2-C817-72CE-B9A8-590912EED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4633C-07CC-760C-CD86-270FC27E975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98BDC0C1-BACD-9338-A470-9C407EF49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8BE5BAAF-98BD-94FD-1897-772EBE0A8681}"/>
              </a:ext>
            </a:extLst>
          </p:cNvPr>
          <p:cNvSpPr txBox="1">
            <a:spLocks/>
          </p:cNvSpPr>
          <p:nvPr/>
        </p:nvSpPr>
        <p:spPr>
          <a:xfrm>
            <a:off x="816657" y="1245180"/>
            <a:ext cx="5688316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>
                <a:solidFill>
                  <a:srgbClr val="98432A"/>
                </a:solidFill>
              </a:rPr>
              <a:t>Usage of Randomization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46693D3C-42A7-8927-0BBB-CFD5631ED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7027" y="1330670"/>
                <a:ext cx="5688316" cy="482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400" b="0">
                    <a:solidFill>
                      <a:schemeClr val="tx1"/>
                    </a:solidFill>
                  </a:rPr>
                  <a:t>Composite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400">
                    <a:solidFill>
                      <a:schemeClr val="tx1"/>
                    </a:solidFill>
                  </a:rPr>
                  <a:t> chosen randomly uniformly</a:t>
                </a:r>
              </a:p>
            </p:txBody>
          </p:sp>
        </mc:Choice>
        <mc:Fallback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46693D3C-42A7-8927-0BBB-CFD5631E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7" y="1330670"/>
                <a:ext cx="5688316" cy="482737"/>
              </a:xfrm>
              <a:prstGeom prst="rect">
                <a:avLst/>
              </a:prstGeom>
              <a:blipFill>
                <a:blip r:embed="rId2"/>
                <a:stretch>
                  <a:fillRect l="-1715" t="-17722" b="-16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07F02FDE-404C-5B69-2513-3560E1A2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51" y="2043797"/>
            <a:ext cx="6152310" cy="369138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255E91-49A3-B42E-7878-76DDB2082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53650"/>
              </p:ext>
            </p:extLst>
          </p:nvPr>
        </p:nvGraphicFramePr>
        <p:xfrm>
          <a:off x="539239" y="1886673"/>
          <a:ext cx="4518897" cy="45835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06299">
                  <a:extLst>
                    <a:ext uri="{9D8B030D-6E8A-4147-A177-3AD203B41FA5}">
                      <a16:colId xmlns:a16="http://schemas.microsoft.com/office/drawing/2014/main" val="2280829633"/>
                    </a:ext>
                  </a:extLst>
                </a:gridCol>
                <a:gridCol w="1506299">
                  <a:extLst>
                    <a:ext uri="{9D8B030D-6E8A-4147-A177-3AD203B41FA5}">
                      <a16:colId xmlns:a16="http://schemas.microsoft.com/office/drawing/2014/main" val="885183229"/>
                    </a:ext>
                  </a:extLst>
                </a:gridCol>
                <a:gridCol w="1506299">
                  <a:extLst>
                    <a:ext uri="{9D8B030D-6E8A-4147-A177-3AD203B41FA5}">
                      <a16:colId xmlns:a16="http://schemas.microsoft.com/office/drawing/2014/main" val="2091043842"/>
                    </a:ext>
                  </a:extLst>
                </a:gridCol>
              </a:tblGrid>
              <a:tr h="95231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Number of Digits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Random Bases (</a:t>
                      </a:r>
                      <a:r>
                        <a:rPr lang="en-IN" sz="18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Sequential Bases (</a:t>
                      </a:r>
                      <a:r>
                        <a:rPr lang="en-IN" sz="18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232644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0.207868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0.049424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7960926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0.372822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0.225997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3877717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1.03214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0.8577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525216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400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1.68758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1.52874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2265002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2.77264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2.60728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7713477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4.81948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4.6583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9604414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8.11095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7.93717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645356"/>
                  </a:ext>
                </a:extLst>
              </a:tr>
              <a:tr h="4539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800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9.70584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9.52614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3739317"/>
                  </a:ext>
                </a:extLst>
              </a:tr>
            </a:tbl>
          </a:graphicData>
        </a:graphic>
      </p:graphicFrame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71B64871-CE4B-60A2-B471-0E47A1F80100}"/>
              </a:ext>
            </a:extLst>
          </p:cNvPr>
          <p:cNvSpPr txBox="1">
            <a:spLocks/>
          </p:cNvSpPr>
          <p:nvPr/>
        </p:nvSpPr>
        <p:spPr>
          <a:xfrm>
            <a:off x="997832" y="2104369"/>
            <a:ext cx="10377511" cy="1309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>
                <a:solidFill>
                  <a:schemeClr val="tx1"/>
                </a:solidFill>
              </a:rPr>
              <a:t>28871482380507712126714295971303939919776094592797227009265160241974323037991527 33116328983144639225941977803110929349655578418949441740933805615113979999421542 41693397290542371100275104208013496673175515285922696291677532547504444585610194 94042000399044321167766199496295392504526987193290703735640322737012784538991261 20309244841494728976885406024976768122077071687938121709811322297802059565867</a:t>
            </a:r>
          </a:p>
        </p:txBody>
      </p:sp>
      <p:sp>
        <p:nvSpPr>
          <p:cNvPr id="13" name="Chart Placeholder 2">
            <a:extLst>
              <a:ext uri="{FF2B5EF4-FFF2-40B4-BE49-F238E27FC236}">
                <a16:creationId xmlns:a16="http://schemas.microsoft.com/office/drawing/2014/main" id="{C7F576E4-DDAB-CFF4-6815-9260F4880FCC}"/>
              </a:ext>
            </a:extLst>
          </p:cNvPr>
          <p:cNvSpPr txBox="1">
            <a:spLocks/>
          </p:cNvSpPr>
          <p:nvPr/>
        </p:nvSpPr>
        <p:spPr>
          <a:xfrm>
            <a:off x="1139238" y="4100352"/>
            <a:ext cx="4361213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>
                <a:solidFill>
                  <a:schemeClr val="tx1"/>
                </a:solidFill>
              </a:rPr>
              <a:t>Randomized algorithm: 0.0057s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3D3ABA18-D469-E70A-C037-367F5590D9F5}"/>
              </a:ext>
            </a:extLst>
          </p:cNvPr>
          <p:cNvSpPr txBox="1">
            <a:spLocks/>
          </p:cNvSpPr>
          <p:nvPr/>
        </p:nvSpPr>
        <p:spPr>
          <a:xfrm>
            <a:off x="6871789" y="4100352"/>
            <a:ext cx="4503554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>
                <a:solidFill>
                  <a:schemeClr val="tx1"/>
                </a:solidFill>
              </a:rPr>
              <a:t>Deterministic algorithm: 0.3063s</a:t>
            </a:r>
          </a:p>
        </p:txBody>
      </p:sp>
    </p:spTree>
    <p:extLst>
      <p:ext uri="{BB962C8B-B14F-4D97-AF65-F5344CB8AC3E}">
        <p14:creationId xmlns:p14="http://schemas.microsoft.com/office/powerpoint/2010/main" val="583141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F26D-30D2-D798-F487-0F1A3F7A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BF817-F5C9-A753-B370-05A14BCDC16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E98AC016-558C-409D-5C0B-977F7C432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78778E0F-9EC7-A508-D59F-D31E5A24BE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657" y="1245180"/>
                <a:ext cx="10515600" cy="4972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dirty="0">
                    <a:solidFill>
                      <a:srgbClr val="98432A"/>
                    </a:solidFill>
                  </a:rPr>
                  <a:t>Expected Number of iterations</a:t>
                </a:r>
              </a:p>
              <a:p>
                <a:pPr marL="0" indent="0">
                  <a:buNone/>
                </a:pPr>
                <a:r>
                  <a:rPr lang="en-IN" sz="2400" dirty="0">
                    <a:solidFill>
                      <a:schemeClr val="tx1"/>
                    </a:solidFill>
                  </a:rPr>
                  <a:t>Error is associated only with composite numbers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IN" sz="2800" dirty="0">
                  <a:solidFill>
                    <a:srgbClr val="98432A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≝# 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of times algo repeats</a:t>
                </a:r>
              </a:p>
              <a:p>
                <a:pPr marL="0" indent="0">
                  <a:buNone/>
                </a:pPr>
                <a:endParaRPr lang="en-IN" sz="9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sz="2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IN" sz="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hart Placeholder 2">
                <a:extLst>
                  <a:ext uri="{FF2B5EF4-FFF2-40B4-BE49-F238E27FC236}">
                    <a16:creationId xmlns:a16="http://schemas.microsoft.com/office/drawing/2014/main" id="{78778E0F-9EC7-A508-D59F-D31E5A2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7" y="1245180"/>
                <a:ext cx="10515600" cy="4972740"/>
              </a:xfrm>
              <a:prstGeom prst="rect">
                <a:avLst/>
              </a:prstGeom>
              <a:blipFill>
                <a:blip r:embed="rId2"/>
                <a:stretch>
                  <a:fillRect l="-1217" t="-20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F8E76E35-46EA-65C1-45B9-695A77B1FA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4783" y="2773039"/>
                <a:ext cx="5337217" cy="482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>
                    <a:solidFill>
                      <a:srgbClr val="7030A0"/>
                    </a:solidFill>
                  </a:rPr>
                  <a:t> Probability of choosing </a:t>
                </a:r>
                <a:r>
                  <a:rPr lang="en-IN" sz="2800" b="1">
                    <a:solidFill>
                      <a:srgbClr val="00B050"/>
                    </a:solidFill>
                  </a:rPr>
                  <a:t>Good</a:t>
                </a:r>
                <a:r>
                  <a:rPr lang="en-IN" sz="280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280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F8E76E35-46EA-65C1-45B9-695A77B1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83" y="2773039"/>
                <a:ext cx="5337217" cy="482737"/>
              </a:xfrm>
              <a:prstGeom prst="rect">
                <a:avLst/>
              </a:prstGeom>
              <a:blipFill>
                <a:blip r:embed="rId3"/>
                <a:stretch>
                  <a:fillRect t="-22785" b="-34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57EA262-3227-AC13-8E99-02100306F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7396" y="3429000"/>
                <a:ext cx="1338164" cy="92964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D57EA262-3227-AC13-8E99-02100306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396" y="3429000"/>
                <a:ext cx="1338164" cy="929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3E224F-7E6D-53C3-BE56-DA81E353E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63179"/>
              </p:ext>
            </p:extLst>
          </p:nvPr>
        </p:nvGraphicFramePr>
        <p:xfrm>
          <a:off x="4195179" y="1922870"/>
          <a:ext cx="3801642" cy="44126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0821">
                  <a:extLst>
                    <a:ext uri="{9D8B030D-6E8A-4147-A177-3AD203B41FA5}">
                      <a16:colId xmlns:a16="http://schemas.microsoft.com/office/drawing/2014/main" val="2834620211"/>
                    </a:ext>
                  </a:extLst>
                </a:gridCol>
                <a:gridCol w="1900821">
                  <a:extLst>
                    <a:ext uri="{9D8B030D-6E8A-4147-A177-3AD203B41FA5}">
                      <a16:colId xmlns:a16="http://schemas.microsoft.com/office/drawing/2014/main" val="4264342411"/>
                    </a:ext>
                  </a:extLst>
                </a:gridCol>
              </a:tblGrid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Digits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Iterations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49262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01747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12741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438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70948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76098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27868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52093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61524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167"/>
                  </a:ext>
                </a:extLst>
              </a:tr>
              <a:tr h="37725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1.00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" panose="02040503050406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2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247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2" grpId="0"/>
      <p:bldP spid="2" grpId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C20D-7DC3-7A42-7C7D-8CA424BC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3EB0-9FFC-919D-DD2C-05B81211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Deterministic Results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CD0C6733-EEAD-B28E-C88B-8982E03F0453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1120265" y="1915306"/>
                <a:ext cx="9759938" cy="1513694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Trivial Algorithm</a:t>
                </a:r>
                <a:r>
                  <a:rPr lang="en-IN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Check for all the potential prime factors from </a:t>
                </a:r>
                <a:r>
                  <a:rPr lang="en-IN" sz="28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8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8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IN" sz="2800" b="1" i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mbria Math"/>
                </a:endParaRPr>
              </a:p>
              <a:p>
                <a:pPr marL="0" indent="0" algn="just">
                  <a:buNone/>
                </a:pPr>
                <a:r>
                  <a:rPr lang="en-IN" sz="2800" b="1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𝑶</m:t>
                    </m:r>
                  </m:oMath>
                </a14:m>
                <a:r>
                  <a:rPr lang="en-IN" sz="28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8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8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IN" sz="28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𝑶</m:t>
                    </m:r>
                  </m:oMath>
                </a14:m>
                <a:r>
                  <a:rPr lang="en-IN" sz="28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800" i="1" baseline="300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800" i="0" baseline="30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j-lt"/>
                    <a:ea typeface="Cambria Math" panose="02040503050406030204" pitchFamily="18" charset="0"/>
                  </a:rPr>
                  <a:t>/2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Word RAM Model</a:t>
                </a:r>
                <a:endParaRPr lang="en-I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IN" sz="2800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IN" sz="2800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CD0C6733-EEAD-B28E-C88B-8982E03F0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1120265" y="1915306"/>
                <a:ext cx="9759938" cy="1513694"/>
              </a:xfrm>
              <a:blipFill>
                <a:blip r:embed="rId3"/>
                <a:stretch>
                  <a:fillRect l="-1312" t="-6827" r="-1249" b="-6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F2B153-2C57-E13C-16CA-0EB2F79E7754}"/>
                  </a:ext>
                </a:extLst>
              </p:cNvPr>
              <p:cNvSpPr txBox="1"/>
              <p:nvPr/>
            </p:nvSpPr>
            <p:spPr>
              <a:xfrm>
                <a:off x="3742508" y="3429000"/>
                <a:ext cx="5737157" cy="83099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IN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Posterama" panose="020B0504020200020000" pitchFamily="34" charset="0"/>
                  </a:rPr>
                  <a:t>Exponential time, impractical to work when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Posterama" panose="020B0504020200020000" pitchFamily="34" charset="0"/>
                      </a:rPr>
                      <m:t>&gt;10</m:t>
                    </m:r>
                    <m:r>
                      <a:rPr lang="en-IN" sz="2400" i="1" baseline="4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Posterama" panose="020B0504020200020000" pitchFamily="34" charset="0"/>
                      </a:rPr>
                      <m:t>20</m:t>
                    </m:r>
                  </m:oMath>
                </a14:m>
                <a:endParaRPr lang="en-IN" sz="2400" baseline="400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sterama" panose="020B0504020200020000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F2B153-2C57-E13C-16CA-0EB2F79E7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508" y="3429000"/>
                <a:ext cx="5737157" cy="830997"/>
              </a:xfrm>
              <a:prstGeom prst="rect">
                <a:avLst/>
              </a:prstGeom>
              <a:blipFill>
                <a:blip r:embed="rId4"/>
                <a:stretch>
                  <a:fillRect l="-1488" t="-5882" b="-15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yellow face with a black background&#10;&#10;AI-generated content may be incorrect.">
            <a:extLst>
              <a:ext uri="{FF2B5EF4-FFF2-40B4-BE49-F238E27FC236}">
                <a16:creationId xmlns:a16="http://schemas.microsoft.com/office/drawing/2014/main" id="{ABE3BDF4-4206-B04A-275C-FB093D0C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00" y="3941361"/>
            <a:ext cx="1439141" cy="1439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5A452-6FC4-EA89-22BC-F1F29802DE4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BA77C3EE-5838-7913-D322-3C9FC6BCAC44}"/>
                  </a:ext>
                </a:extLst>
              </p:cNvPr>
              <p:cNvSpPr/>
              <p:nvPr/>
            </p:nvSpPr>
            <p:spPr>
              <a:xfrm>
                <a:off x="2432887" y="5054120"/>
                <a:ext cx="5236496" cy="1439141"/>
              </a:xfrm>
              <a:prstGeom prst="wedgeRoundRectCallout">
                <a:avLst>
                  <a:gd name="adj1" fmla="val -55464"/>
                  <a:gd name="adj2" fmla="val -42159"/>
                  <a:gd name="adj3" fmla="val 16667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Primality Testing is employed in applications with very large numbers (like RSA Systems). Hence, their complexities are analysed in terms of the size of input (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BA77C3EE-5838-7913-D322-3C9FC6BCA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887" y="5054120"/>
                <a:ext cx="5236496" cy="1439141"/>
              </a:xfrm>
              <a:prstGeom prst="wedgeRoundRectCallout">
                <a:avLst>
                  <a:gd name="adj1" fmla="val -55464"/>
                  <a:gd name="adj2" fmla="val -42159"/>
                  <a:gd name="adj3" fmla="val 16667"/>
                </a:avLst>
              </a:prstGeom>
              <a:blipFill>
                <a:blip r:embed="rId6"/>
                <a:stretch>
                  <a:fillRect b="-2075"/>
                </a:stretch>
              </a:blipFill>
              <a:ln w="28575"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441F659-4D73-F675-09E1-EC3F0AC2C9EE}"/>
              </a:ext>
            </a:extLst>
          </p:cNvPr>
          <p:cNvSpPr/>
          <p:nvPr/>
        </p:nvSpPr>
        <p:spPr>
          <a:xfrm>
            <a:off x="7248859" y="4064536"/>
            <a:ext cx="4206241" cy="842588"/>
          </a:xfrm>
          <a:prstGeom prst="wedgeRoundRectCallout">
            <a:avLst>
              <a:gd name="adj1" fmla="val -35788"/>
              <a:gd name="adj2" fmla="val 80372"/>
              <a:gd name="adj3" fmla="val 16667"/>
            </a:avLst>
          </a:prstGeom>
          <a:solidFill>
            <a:schemeClr val="tx2">
              <a:lumMod val="25000"/>
              <a:lumOff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For these applications, we must analyse beyond Word RAM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510D0E20-C6ED-F0CD-A2E8-2931155D5F6D}"/>
                  </a:ext>
                </a:extLst>
              </p:cNvPr>
              <p:cNvSpPr/>
              <p:nvPr/>
            </p:nvSpPr>
            <p:spPr>
              <a:xfrm>
                <a:off x="7985760" y="5215226"/>
                <a:ext cx="2760538" cy="1135698"/>
              </a:xfrm>
              <a:prstGeom prst="wedgeRoundRectCallout">
                <a:avLst>
                  <a:gd name="adj1" fmla="val -56548"/>
                  <a:gd name="adj2" fmla="val -37817"/>
                  <a:gd name="adj3" fmla="val 16667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Even small operations like </a:t>
                </a:r>
                <a:r>
                  <a:rPr lang="en-IN" sz="2000">
                    <a:solidFill>
                      <a:schemeClr val="tx1"/>
                    </a:solidFill>
                  </a:rPr>
                  <a:t>Multiplication will</a:t>
                </a:r>
                <a:r>
                  <a:rPr lang="en-IN" sz="2000" dirty="0">
                    <a:solidFill>
                      <a:schemeClr val="tx1"/>
                    </a:solidFill>
                  </a:rPr>
                  <a:t> take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time</a:t>
                </a:r>
              </a:p>
            </p:txBody>
          </p:sp>
        </mc:Choice>
        <mc:Fallback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510D0E20-C6ED-F0CD-A2E8-2931155D5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60" y="5215226"/>
                <a:ext cx="2760538" cy="1135698"/>
              </a:xfrm>
              <a:prstGeom prst="wedgeRoundRectCallout">
                <a:avLst>
                  <a:gd name="adj1" fmla="val -56548"/>
                  <a:gd name="adj2" fmla="val -37817"/>
                  <a:gd name="adj3" fmla="val 16667"/>
                </a:avLst>
              </a:prstGeom>
              <a:blipFill>
                <a:blip r:embed="rId7"/>
                <a:stretch>
                  <a:fillRect r="-204" b="-2094"/>
                </a:stretch>
              </a:blipFill>
              <a:ln w="28575"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243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  <p:bldP spid="10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EFAF-C307-F763-17E3-CD2C6D655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0396A-0B44-64C7-E777-44A7793392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4B439BAB-03CA-826C-4310-9F5401D35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BB47B95E-C61D-B0AF-54F6-4E685D730921}"/>
              </a:ext>
            </a:extLst>
          </p:cNvPr>
          <p:cNvSpPr txBox="1">
            <a:spLocks/>
          </p:cNvSpPr>
          <p:nvPr/>
        </p:nvSpPr>
        <p:spPr>
          <a:xfrm>
            <a:off x="816657" y="1245180"/>
            <a:ext cx="5688316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>
                <a:solidFill>
                  <a:srgbClr val="98432A"/>
                </a:solidFill>
              </a:rPr>
              <a:t>Deviation from Average</a:t>
            </a:r>
          </a:p>
        </p:txBody>
      </p:sp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781A100-FC6C-BA85-C575-E0D9311E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03" y="1754709"/>
            <a:ext cx="6356050" cy="47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47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C1546-56F6-D4DD-4F7C-B8694BB1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311F3-07D4-1FB2-638E-83EB1148418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BBD1A447-40C9-C909-E1CF-519E12EFE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878186-E416-16A8-29E3-A8165ABBEC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473450"/>
                  </p:ext>
                </p:extLst>
              </p:nvPr>
            </p:nvGraphicFramePr>
            <p:xfrm>
              <a:off x="937549" y="1050925"/>
              <a:ext cx="10256620" cy="553212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932420">
                      <a:extLst>
                        <a:ext uri="{9D8B030D-6E8A-4147-A177-3AD203B41FA5}">
                          <a16:colId xmlns:a16="http://schemas.microsoft.com/office/drawing/2014/main" val="336828654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69583583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8706930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09636987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34473668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214138120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3813868187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626499678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27124057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1088860782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4040862541"/>
                        </a:ext>
                      </a:extLst>
                    </a:gridCol>
                  </a:tblGrid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53598535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08694439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2548194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42.9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92382379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41.4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41.4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42.1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133107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43.9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81424129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33.7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09607486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41255062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38.5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35.9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811825922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22.9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164741990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804179914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95301638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34914647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57013359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16776743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63983767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234142988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395919464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66738123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999038379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7033957"/>
                      </a:ext>
                    </a:extLst>
                  </a:tr>
                  <a:tr h="2305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560208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878186-E416-16A8-29E3-A8165ABBEC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473450"/>
                  </p:ext>
                </p:extLst>
              </p:nvPr>
            </p:nvGraphicFramePr>
            <p:xfrm>
              <a:off x="937549" y="1050925"/>
              <a:ext cx="10256620" cy="553212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932420">
                      <a:extLst>
                        <a:ext uri="{9D8B030D-6E8A-4147-A177-3AD203B41FA5}">
                          <a16:colId xmlns:a16="http://schemas.microsoft.com/office/drawing/2014/main" val="336828654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69583583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8706930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709636987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34473668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214138120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3813868187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626499678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2271240571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1088860782"/>
                        </a:ext>
                      </a:extLst>
                    </a:gridCol>
                    <a:gridCol w="932420">
                      <a:extLst>
                        <a:ext uri="{9D8B030D-6E8A-4147-A177-3AD203B41FA5}">
                          <a16:colId xmlns:a16="http://schemas.microsoft.com/office/drawing/2014/main" val="4040862541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2"/>
                          <a:stretch>
                            <a:fillRect l="-654" t="-21951" r="-1002614" b="-2163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5359853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00869443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254819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42.9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47.5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29238237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41.4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41.4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42.1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413310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43.9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8142412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33.7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0960748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36.3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4125506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38.5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35.9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811825922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22.9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1647419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26.3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80417991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9530163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3491464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65701335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130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1677674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140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12.4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6398376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150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10.2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11.3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23414298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160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39591946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170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9.4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7.2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76673812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180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8.5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99903837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190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4.9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5.2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6.7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1703395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200</a:t>
                          </a:r>
                          <a:endParaRPr lang="en-IN" sz="1600" b="1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0.8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1.7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5.1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4.5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4.6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5.3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4.8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600" b="0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4.4</a:t>
                          </a:r>
                          <a:endParaRPr lang="en-IN" sz="1600" b="0" i="0" u="none" strike="noStrike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4560208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DC4A83C9-EFBE-93CD-3FFC-904B0FC8E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9276" y="102376"/>
                <a:ext cx="2954852" cy="9485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i="1" dirty="0" smtClean="0">
                        <a:solidFill>
                          <a:srgbClr val="98432A"/>
                        </a:solidFill>
                        <a:latin typeface="Cambria Math" panose="02040503050406030204" pitchFamily="18" charset="0"/>
                      </a:rPr>
                      <m:t>: % </m:t>
                    </m:r>
                  </m:oMath>
                </a14:m>
                <a:r>
                  <a:rPr lang="en-IN" sz="2800">
                    <a:solidFill>
                      <a:srgbClr val="98432A"/>
                    </a:solidFill>
                  </a:rPr>
                  <a:t>of deviation from mean</a:t>
                </a:r>
              </a:p>
            </p:txBody>
          </p:sp>
        </mc:Choice>
        <mc:Fallback>
          <p:sp>
            <p:nvSpPr>
              <p:cNvPr id="2" name="Chart Placeholder 2">
                <a:extLst>
                  <a:ext uri="{FF2B5EF4-FFF2-40B4-BE49-F238E27FC236}">
                    <a16:creationId xmlns:a16="http://schemas.microsoft.com/office/drawing/2014/main" id="{DC4A83C9-EFBE-93CD-3FFC-904B0FC8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276" y="102376"/>
                <a:ext cx="2954852" cy="948549"/>
              </a:xfrm>
              <a:prstGeom prst="rect">
                <a:avLst/>
              </a:prstGeom>
              <a:blipFill>
                <a:blip r:embed="rId3"/>
                <a:stretch>
                  <a:fillRect l="-4124" t="-11613" r="-1856" b="-90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7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FB04-3686-FEFE-DDA1-5CEA7BC0B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9EC5D-016E-5E63-94A9-18058D39F4A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7" name="Chart Placeholder 2">
            <a:extLst>
              <a:ext uri="{FF2B5EF4-FFF2-40B4-BE49-F238E27FC236}">
                <a16:creationId xmlns:a16="http://schemas.microsoft.com/office/drawing/2014/main" id="{19B6FBB7-3CD9-3855-37E6-EA716F131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829" y="102376"/>
            <a:ext cx="10515600" cy="1116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4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Experimental Results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ED7F4952-E4A3-D692-C4E0-F8515600BBE3}"/>
              </a:ext>
            </a:extLst>
          </p:cNvPr>
          <p:cNvSpPr txBox="1">
            <a:spLocks/>
          </p:cNvSpPr>
          <p:nvPr/>
        </p:nvSpPr>
        <p:spPr>
          <a:xfrm>
            <a:off x="816657" y="1245180"/>
            <a:ext cx="5688316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>
                <a:solidFill>
                  <a:srgbClr val="98432A"/>
                </a:solidFill>
              </a:rPr>
              <a:t>Deviation from Average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A9F1966-0A73-9644-39B2-60303E98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3" y="2001459"/>
            <a:ext cx="2086063" cy="1390708"/>
          </a:xfrm>
          <a:prstGeom prst="rect">
            <a:avLst/>
          </a:prstGeom>
        </p:spPr>
      </p:pic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BAA11169-0D9D-DB25-8FE4-0819FC05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07" y="1965303"/>
            <a:ext cx="2086063" cy="1390709"/>
          </a:xfrm>
          <a:prstGeom prst="rect">
            <a:avLst/>
          </a:prstGeom>
        </p:spPr>
      </p:pic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F22EB37E-A7E3-EC95-8470-AB646DCF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91" y="1965303"/>
            <a:ext cx="2086064" cy="1390709"/>
          </a:xfrm>
          <a:prstGeom prst="rect">
            <a:avLst/>
          </a:prstGeom>
        </p:spPr>
      </p:pic>
      <p:pic>
        <p:nvPicPr>
          <p:cNvPr id="13" name="Picture 12" descr="A graph with blue line&#10;&#10;AI-generated content may be incorrect.">
            <a:extLst>
              <a:ext uri="{FF2B5EF4-FFF2-40B4-BE49-F238E27FC236}">
                <a16:creationId xmlns:a16="http://schemas.microsoft.com/office/drawing/2014/main" id="{E834A241-174F-7429-D921-CD918E1D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076" y="1965304"/>
            <a:ext cx="2140295" cy="1426864"/>
          </a:xfrm>
          <a:prstGeom prst="rect">
            <a:avLst/>
          </a:prstGeom>
        </p:spPr>
      </p:pic>
      <p:pic>
        <p:nvPicPr>
          <p:cNvPr id="15" name="Picture 14" descr="A graph with blue lines&#10;&#10;AI-generated content may be incorrect.">
            <a:extLst>
              <a:ext uri="{FF2B5EF4-FFF2-40B4-BE49-F238E27FC236}">
                <a16:creationId xmlns:a16="http://schemas.microsoft.com/office/drawing/2014/main" id="{AB3171B1-37DA-16D8-5348-C2AE150EB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092" y="1965303"/>
            <a:ext cx="2086064" cy="1390709"/>
          </a:xfrm>
          <a:prstGeom prst="rect">
            <a:avLst/>
          </a:prstGeom>
        </p:spPr>
      </p:pic>
      <p:pic>
        <p:nvPicPr>
          <p:cNvPr id="17" name="Picture 16" descr="A graph with blue lines&#10;&#10;AI-generated content may be incorrect.">
            <a:extLst>
              <a:ext uri="{FF2B5EF4-FFF2-40B4-BE49-F238E27FC236}">
                <a16:creationId xmlns:a16="http://schemas.microsoft.com/office/drawing/2014/main" id="{0C7FD3B0-15C5-CF9B-6F80-CF833A59C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31" y="4129574"/>
            <a:ext cx="2086061" cy="1390707"/>
          </a:xfrm>
          <a:prstGeom prst="rect">
            <a:avLst/>
          </a:prstGeom>
        </p:spPr>
      </p:pic>
      <p:pic>
        <p:nvPicPr>
          <p:cNvPr id="19" name="Picture 18" descr="A graph with blue lines&#10;&#10;AI-generated content may be incorrect.">
            <a:extLst>
              <a:ext uri="{FF2B5EF4-FFF2-40B4-BE49-F238E27FC236}">
                <a16:creationId xmlns:a16="http://schemas.microsoft.com/office/drawing/2014/main" id="{503C8292-3966-F735-BD36-DF28B851F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507" y="4129572"/>
            <a:ext cx="2086064" cy="1390709"/>
          </a:xfrm>
          <a:prstGeom prst="rect">
            <a:avLst/>
          </a:prstGeom>
        </p:spPr>
      </p:pic>
      <p:pic>
        <p:nvPicPr>
          <p:cNvPr id="21" name="Picture 20" descr="A graph with blue dots&#10;&#10;AI-generated content may be incorrect.">
            <a:extLst>
              <a:ext uri="{FF2B5EF4-FFF2-40B4-BE49-F238E27FC236}">
                <a16:creationId xmlns:a16="http://schemas.microsoft.com/office/drawing/2014/main" id="{24D35A69-3B3B-1A69-BDEC-18059DA3E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4886" y="4114635"/>
            <a:ext cx="2108469" cy="1405646"/>
          </a:xfrm>
          <a:prstGeom prst="rect">
            <a:avLst/>
          </a:prstGeom>
        </p:spPr>
      </p:pic>
      <p:pic>
        <p:nvPicPr>
          <p:cNvPr id="23" name="Picture 22" descr="A graph with blue lines&#10;&#10;AI-generated content may be incorrect.">
            <a:extLst>
              <a:ext uri="{FF2B5EF4-FFF2-40B4-BE49-F238E27FC236}">
                <a16:creationId xmlns:a16="http://schemas.microsoft.com/office/drawing/2014/main" id="{68A97C36-F48F-9188-BE4B-20CB8897A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0670" y="4093418"/>
            <a:ext cx="2140295" cy="1426863"/>
          </a:xfrm>
          <a:prstGeom prst="rect">
            <a:avLst/>
          </a:prstGeom>
        </p:spPr>
      </p:pic>
      <p:pic>
        <p:nvPicPr>
          <p:cNvPr id="25" name="Picture 2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D2C65B88-2BCA-1983-556F-C21AB050D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8280" y="4093418"/>
            <a:ext cx="2140295" cy="1426863"/>
          </a:xfrm>
          <a:prstGeom prst="rect">
            <a:avLst/>
          </a:prstGeom>
        </p:spPr>
      </p:pic>
      <p:sp>
        <p:nvSpPr>
          <p:cNvPr id="26" name="Chart Placeholder 2">
            <a:extLst>
              <a:ext uri="{FF2B5EF4-FFF2-40B4-BE49-F238E27FC236}">
                <a16:creationId xmlns:a16="http://schemas.microsoft.com/office/drawing/2014/main" id="{998CE3A6-747F-2326-8657-77675EC39549}"/>
              </a:ext>
            </a:extLst>
          </p:cNvPr>
          <p:cNvSpPr txBox="1">
            <a:spLocks/>
          </p:cNvSpPr>
          <p:nvPr/>
        </p:nvSpPr>
        <p:spPr>
          <a:xfrm>
            <a:off x="819836" y="3392167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100 digits</a:t>
            </a:r>
          </a:p>
        </p:txBody>
      </p:sp>
      <p:sp>
        <p:nvSpPr>
          <p:cNvPr id="27" name="Chart Placeholder 2">
            <a:extLst>
              <a:ext uri="{FF2B5EF4-FFF2-40B4-BE49-F238E27FC236}">
                <a16:creationId xmlns:a16="http://schemas.microsoft.com/office/drawing/2014/main" id="{15D80CD4-763E-CECC-D9CA-10B59624CE55}"/>
              </a:ext>
            </a:extLst>
          </p:cNvPr>
          <p:cNvSpPr txBox="1">
            <a:spLocks/>
          </p:cNvSpPr>
          <p:nvPr/>
        </p:nvSpPr>
        <p:spPr>
          <a:xfrm>
            <a:off x="3083213" y="3352029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200 digits</a:t>
            </a:r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id="{8A228C32-9483-484A-FFBE-D76179533F12}"/>
              </a:ext>
            </a:extLst>
          </p:cNvPr>
          <p:cNvSpPr txBox="1">
            <a:spLocks/>
          </p:cNvSpPr>
          <p:nvPr/>
        </p:nvSpPr>
        <p:spPr>
          <a:xfrm>
            <a:off x="5357795" y="3368849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300 digits</a:t>
            </a:r>
          </a:p>
        </p:txBody>
      </p:sp>
      <p:sp>
        <p:nvSpPr>
          <p:cNvPr id="29" name="Chart Placeholder 2">
            <a:extLst>
              <a:ext uri="{FF2B5EF4-FFF2-40B4-BE49-F238E27FC236}">
                <a16:creationId xmlns:a16="http://schemas.microsoft.com/office/drawing/2014/main" id="{1DCEAD77-4813-0D8D-711D-4D985B8C536E}"/>
              </a:ext>
            </a:extLst>
          </p:cNvPr>
          <p:cNvSpPr txBox="1">
            <a:spLocks/>
          </p:cNvSpPr>
          <p:nvPr/>
        </p:nvSpPr>
        <p:spPr>
          <a:xfrm>
            <a:off x="7681898" y="3381391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400 digits</a:t>
            </a:r>
          </a:p>
        </p:txBody>
      </p:sp>
      <p:sp>
        <p:nvSpPr>
          <p:cNvPr id="30" name="Chart Placeholder 2">
            <a:extLst>
              <a:ext uri="{FF2B5EF4-FFF2-40B4-BE49-F238E27FC236}">
                <a16:creationId xmlns:a16="http://schemas.microsoft.com/office/drawing/2014/main" id="{AFBD1663-4933-90F5-2DD7-F97962CCBEAF}"/>
              </a:ext>
            </a:extLst>
          </p:cNvPr>
          <p:cNvSpPr txBox="1">
            <a:spLocks/>
          </p:cNvSpPr>
          <p:nvPr/>
        </p:nvSpPr>
        <p:spPr>
          <a:xfrm>
            <a:off x="10006001" y="3352028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500 digits</a:t>
            </a:r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id="{327BA2EC-BA1C-93C1-B445-6486DA77327A}"/>
              </a:ext>
            </a:extLst>
          </p:cNvPr>
          <p:cNvSpPr txBox="1">
            <a:spLocks/>
          </p:cNvSpPr>
          <p:nvPr/>
        </p:nvSpPr>
        <p:spPr>
          <a:xfrm>
            <a:off x="821762" y="5546988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600 digits</a:t>
            </a:r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id="{0DADE7DC-AA25-9F1D-8766-CC4F7093DF68}"/>
              </a:ext>
            </a:extLst>
          </p:cNvPr>
          <p:cNvSpPr txBox="1">
            <a:spLocks/>
          </p:cNvSpPr>
          <p:nvPr/>
        </p:nvSpPr>
        <p:spPr>
          <a:xfrm>
            <a:off x="3085139" y="5506850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700 digits</a:t>
            </a:r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id="{B5C91A52-BB5F-0706-3320-30E8D83D3852}"/>
              </a:ext>
            </a:extLst>
          </p:cNvPr>
          <p:cNvSpPr txBox="1">
            <a:spLocks/>
          </p:cNvSpPr>
          <p:nvPr/>
        </p:nvSpPr>
        <p:spPr>
          <a:xfrm>
            <a:off x="5359721" y="5523670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800 digits</a:t>
            </a:r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id="{029F10A8-CAA2-3274-9E06-02E749CBE5EA}"/>
              </a:ext>
            </a:extLst>
          </p:cNvPr>
          <p:cNvSpPr txBox="1">
            <a:spLocks/>
          </p:cNvSpPr>
          <p:nvPr/>
        </p:nvSpPr>
        <p:spPr>
          <a:xfrm>
            <a:off x="7683824" y="5524637"/>
            <a:ext cx="154264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900 digits</a:t>
            </a:r>
          </a:p>
        </p:txBody>
      </p:sp>
      <p:sp>
        <p:nvSpPr>
          <p:cNvPr id="35" name="Chart Placeholder 2">
            <a:extLst>
              <a:ext uri="{FF2B5EF4-FFF2-40B4-BE49-F238E27FC236}">
                <a16:creationId xmlns:a16="http://schemas.microsoft.com/office/drawing/2014/main" id="{1E37FD82-AF0C-29B0-704C-C65CCEBC2938}"/>
              </a:ext>
            </a:extLst>
          </p:cNvPr>
          <p:cNvSpPr txBox="1">
            <a:spLocks/>
          </p:cNvSpPr>
          <p:nvPr/>
        </p:nvSpPr>
        <p:spPr>
          <a:xfrm>
            <a:off x="9865509" y="5504150"/>
            <a:ext cx="1801229" cy="482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>
                <a:solidFill>
                  <a:schemeClr val="tx1"/>
                </a:solidFill>
              </a:rPr>
              <a:t>1000 digits</a:t>
            </a:r>
          </a:p>
        </p:txBody>
      </p:sp>
    </p:spTree>
    <p:extLst>
      <p:ext uri="{BB962C8B-B14F-4D97-AF65-F5344CB8AC3E}">
        <p14:creationId xmlns:p14="http://schemas.microsoft.com/office/powerpoint/2010/main" val="1885886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2D2CD-1692-F8D5-90C7-D697BCAB548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11" name="Title 23">
            <a:extLst>
              <a:ext uri="{FF2B5EF4-FFF2-40B4-BE49-F238E27FC236}">
                <a16:creationId xmlns:a16="http://schemas.microsoft.com/office/drawing/2014/main" id="{E623DABF-4A06-A404-93A7-79DED571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740" y="1976285"/>
            <a:ext cx="5625065" cy="1783378"/>
          </a:xfrm>
        </p:spPr>
        <p:txBody>
          <a:bodyPr/>
          <a:lstStyle/>
          <a:p>
            <a:r>
              <a:rPr lang="en-US" sz="8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5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759D-6875-00F3-5A50-996AA8B0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Deterministic Results	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9A38F19-3DD2-496E-E3AE-CDBC50D180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120265" y="1915306"/>
            <a:ext cx="9759938" cy="1513694"/>
          </a:xfrm>
        </p:spPr>
        <p:txBody>
          <a:bodyPr/>
          <a:lstStyle/>
          <a:p>
            <a:pPr marL="0" indent="0" algn="just">
              <a:buNone/>
            </a:pPr>
            <a:r>
              <a:rPr lang="en-IN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Deterministic Algorithm</a:t>
            </a:r>
            <a:r>
              <a:rPr lang="en-IN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IN" sz="24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[Agrawal, Kayal and Saxena, 2002]</a:t>
            </a:r>
            <a:endParaRPr lang="en-IN" sz="2400" b="1" i="1">
              <a:solidFill>
                <a:schemeClr val="tx2">
                  <a:lumMod val="75000"/>
                  <a:lumOff val="25000"/>
                </a:schemeClr>
              </a:solidFill>
              <a:latin typeface="Cambria Math"/>
            </a:endParaRPr>
          </a:p>
          <a:p>
            <a:pPr marL="0" indent="0" algn="just">
              <a:buNone/>
            </a:pPr>
            <a:r>
              <a:rPr lang="en-IN" sz="2800" b="1" i="1">
                <a:solidFill>
                  <a:schemeClr val="tx2">
                    <a:lumMod val="75000"/>
                    <a:lumOff val="25000"/>
                  </a:schemeClr>
                </a:solidFill>
                <a:latin typeface="Cambria Math"/>
              </a:rPr>
              <a:t>	</a:t>
            </a:r>
            <a:r>
              <a:rPr lang="en-IN" sz="2800">
                <a:solidFill>
                  <a:schemeClr val="tx1"/>
                </a:solidFill>
                <a:latin typeface="Cambria Math"/>
              </a:rPr>
              <a:t>Employs the polynomial congruence for prime powers</a:t>
            </a:r>
            <a:endParaRPr lang="en-IN" sz="28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N" sz="280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 descr="A yellow face with a black background&#10;&#10;AI-generated content may be incorrect.">
            <a:extLst>
              <a:ext uri="{FF2B5EF4-FFF2-40B4-BE49-F238E27FC236}">
                <a16:creationId xmlns:a16="http://schemas.microsoft.com/office/drawing/2014/main" id="{50C903E8-0DF1-6EFE-37E8-5F759B71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735" y="4024188"/>
            <a:ext cx="1439141" cy="1439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0486-FB9A-029A-20D7-9A50440521A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1196D70-45AE-CD91-1AC9-8767CAB5986A}"/>
              </a:ext>
            </a:extLst>
          </p:cNvPr>
          <p:cNvSpPr/>
          <p:nvPr/>
        </p:nvSpPr>
        <p:spPr>
          <a:xfrm>
            <a:off x="4664597" y="5008665"/>
            <a:ext cx="5026752" cy="1058145"/>
          </a:xfrm>
          <a:prstGeom prst="wedgeRoundRectCallout">
            <a:avLst>
              <a:gd name="adj1" fmla="val 55497"/>
              <a:gd name="adj2" fmla="val -38942"/>
              <a:gd name="adj3" fmla="val 16667"/>
            </a:avLst>
          </a:prstGeom>
          <a:solidFill>
            <a:schemeClr val="tx2">
              <a:lumMod val="25000"/>
              <a:lumOff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Even though it has good theoretical bounds, its actual </a:t>
            </a:r>
            <a:r>
              <a:rPr lang="en-US" sz="2000" b="1" dirty="0">
                <a:solidFill>
                  <a:schemeClr val="tx1"/>
                </a:solidFill>
              </a:rPr>
              <a:t>implementation is complicated</a:t>
            </a:r>
            <a:r>
              <a:rPr lang="en-US" sz="2000" dirty="0">
                <a:solidFill>
                  <a:schemeClr val="tx1"/>
                </a:solidFill>
              </a:rPr>
              <a:t> due to handling large polynomials.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AA66F5-FD7E-C71B-6137-911083A1422D}"/>
              </a:ext>
            </a:extLst>
          </p:cNvPr>
          <p:cNvSpPr/>
          <p:nvPr/>
        </p:nvSpPr>
        <p:spPr>
          <a:xfrm>
            <a:off x="423056" y="5463329"/>
            <a:ext cx="3948566" cy="1115434"/>
          </a:xfrm>
          <a:prstGeom prst="wedgeRoundRectCallout">
            <a:avLst>
              <a:gd name="adj1" fmla="val 55750"/>
              <a:gd name="adj2" fmla="val -33646"/>
              <a:gd name="adj3" fmla="val 16667"/>
            </a:avLst>
          </a:prstGeom>
          <a:solidFill>
            <a:schemeClr val="tx2">
              <a:lumMod val="25000"/>
              <a:lumOff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For numbers where primality testing is employed, Randomized Algorithms outperform AKS.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50C5F-7CBC-8D63-8B70-6BADF0C936C0}"/>
              </a:ext>
            </a:extLst>
          </p:cNvPr>
          <p:cNvSpPr txBox="1"/>
          <p:nvPr/>
        </p:nvSpPr>
        <p:spPr>
          <a:xfrm>
            <a:off x="3623902" y="3561651"/>
            <a:ext cx="606744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Polynomial in input but still not practical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D42097-3C37-C9D6-3408-3AE51EF0EF5A}"/>
              </a:ext>
            </a:extLst>
          </p:cNvPr>
          <p:cNvCxnSpPr>
            <a:cxnSpLocks/>
          </p:cNvCxnSpPr>
          <p:nvPr/>
        </p:nvCxnSpPr>
        <p:spPr>
          <a:xfrm>
            <a:off x="3850302" y="3629472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A yellow face with a black background&#10;&#10;AI-generated content may be incorrect.">
            <a:extLst>
              <a:ext uri="{FF2B5EF4-FFF2-40B4-BE49-F238E27FC236}">
                <a16:creationId xmlns:a16="http://schemas.microsoft.com/office/drawing/2014/main" id="{3E8226B5-5B3D-FB0A-B715-F80CCF1A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24" y="4045083"/>
            <a:ext cx="1439141" cy="1439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B8AB95-5499-EA68-0FFE-09B4BC0254F4}"/>
                  </a:ext>
                </a:extLst>
              </p:cNvPr>
              <p:cNvSpPr txBox="1"/>
              <p:nvPr/>
            </p:nvSpPr>
            <p:spPr>
              <a:xfrm>
                <a:off x="5421778" y="2910550"/>
                <a:ext cx="1348446" cy="58477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3200" b="1" i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B8AB95-5499-EA68-0FFE-09B4BC02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778" y="2910550"/>
                <a:ext cx="134844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9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7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7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uiExpand="1" build="p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9DC82-6ED1-4407-3807-05CB172A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8E4F-1805-331C-4219-83A9A01F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Randomized Results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408F408D-8FEF-8B33-F786-051B007EB148}"/>
                  </a:ext>
                </a:extLst>
              </p:cNvPr>
              <p:cNvSpPr>
                <a:spLocks noGrp="1"/>
              </p:cNvSpPr>
              <p:nvPr>
                <p:ph type="chart" sz="quarter" idx="27"/>
              </p:nvPr>
            </p:nvSpPr>
            <p:spPr>
              <a:xfrm>
                <a:off x="1120265" y="1915306"/>
                <a:ext cx="9820744" cy="151369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exists a </a:t>
                </a:r>
                <a:r>
                  <a:rPr lang="en-IN" sz="32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Randomized Monte Carlo Algorithm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 probability less than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any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our choice</a:t>
                </a:r>
              </a:p>
              <a:p>
                <a:pPr algn="just"/>
                <a:endParaRPr lang="en-IN" sz="280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408F408D-8FEF-8B33-F786-051B007EB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27"/>
              </p:nvPr>
            </p:nvSpPr>
            <p:spPr>
              <a:xfrm>
                <a:off x="1120265" y="1915306"/>
                <a:ext cx="9820744" cy="1513694"/>
              </a:xfrm>
              <a:blipFill>
                <a:blip r:embed="rId3"/>
                <a:stretch>
                  <a:fillRect l="-1614" t="-8434" b="-132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E8E29-5B89-A0BF-28C8-4FB50BC1F22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9B96A6-67C3-63EE-F8E9-BA431476B4F6}"/>
              </a:ext>
            </a:extLst>
          </p:cNvPr>
          <p:cNvCxnSpPr>
            <a:cxnSpLocks/>
          </p:cNvCxnSpPr>
          <p:nvPr/>
        </p:nvCxnSpPr>
        <p:spPr>
          <a:xfrm>
            <a:off x="2866454" y="4775366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6BDD30-9CD2-74FC-2D67-A75B7725A3FC}"/>
              </a:ext>
            </a:extLst>
          </p:cNvPr>
          <p:cNvSpPr txBox="1"/>
          <p:nvPr/>
        </p:nvSpPr>
        <p:spPr>
          <a:xfrm>
            <a:off x="1250992" y="3843733"/>
            <a:ext cx="420624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Simple and elegant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Easy to implement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Good for practical purposes</a:t>
            </a:r>
          </a:p>
        </p:txBody>
      </p:sp>
      <p:pic>
        <p:nvPicPr>
          <p:cNvPr id="8" name="Picture 7" descr="A yellow smiley face with a thumb up&#10;&#10;AI-generated content may be incorrect.">
            <a:extLst>
              <a:ext uri="{FF2B5EF4-FFF2-40B4-BE49-F238E27FC236}">
                <a16:creationId xmlns:a16="http://schemas.microsoft.com/office/drawing/2014/main" id="{32E39537-B90C-17C1-5BBA-8E01448E4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6667" r="96889">
                        <a14:foregroundMark x1="7111" y1="35556" x2="10222" y2="63111"/>
                        <a14:foregroundMark x1="91111" y1="60889" x2="92444" y2="65333"/>
                        <a14:foregroundMark x1="93333" y1="66222" x2="96889" y2="7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4821" y="3600535"/>
            <a:ext cx="1216187" cy="12161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Down Ribbon 4"/>
              <p:cNvSpPr/>
              <p:nvPr/>
            </p:nvSpPr>
            <p:spPr>
              <a:xfrm>
                <a:off x="2238947" y="5379720"/>
                <a:ext cx="7714106" cy="838200"/>
              </a:xfrm>
              <a:prstGeom prst="ribbon">
                <a:avLst>
                  <a:gd name="adj1" fmla="val 16667"/>
                  <a:gd name="adj2" fmla="val 7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, error probability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2800" b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𝟏𝟓</m:t>
                        </m:r>
                      </m:sup>
                    </m:sSup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Down Ribbo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947" y="5379720"/>
                <a:ext cx="7714106" cy="838200"/>
              </a:xfrm>
              <a:prstGeom prst="ribbon">
                <a:avLst>
                  <a:gd name="adj1" fmla="val 16667"/>
                  <a:gd name="adj2" fmla="val 75000"/>
                </a:avLst>
              </a:prstGeom>
              <a:blipFill>
                <a:blip r:embed="rId6"/>
                <a:stretch>
                  <a:fillRect b="-93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35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D4A7-AE7E-4C14-87B2-CC79E8D4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AE24-2A3F-8F42-73B9-363C7E1F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>
                <a:solidFill>
                  <a:srgbClr val="002060"/>
                </a:solidFill>
                <a:latin typeface="Cambria"/>
                <a:ea typeface="Cambria"/>
              </a:rPr>
              <a:t>Toolkit</a:t>
            </a:r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DB1F5-0194-8038-6D89-69217355E9B2}"/>
              </a:ext>
            </a:extLst>
          </p:cNvPr>
          <p:cNvSpPr txBox="1"/>
          <p:nvPr/>
        </p:nvSpPr>
        <p:spPr>
          <a:xfrm>
            <a:off x="7658887" y="2707326"/>
            <a:ext cx="251401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b="1">
                <a:solidFill>
                  <a:srgbClr val="0099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Number Theory</a:t>
            </a:r>
          </a:p>
        </p:txBody>
      </p:sp>
      <p:pic>
        <p:nvPicPr>
          <p:cNvPr id="8" name="Picture 7" descr="A tool box with tools in it&#10;&#10;AI-generated content may be incorrect.">
            <a:extLst>
              <a:ext uri="{FF2B5EF4-FFF2-40B4-BE49-F238E27FC236}">
                <a16:creationId xmlns:a16="http://schemas.microsoft.com/office/drawing/2014/main" id="{9F090A78-A4C0-D5D0-0BF7-AD70278E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0820" l="7227" r="92383">
                        <a14:foregroundMark x1="9375" y1="17871" x2="7129" y2="25684"/>
                        <a14:foregroundMark x1="7129" y1="25684" x2="8301" y2="18066"/>
                        <a14:foregroundMark x1="8301" y1="18066" x2="8691" y2="17676"/>
                        <a14:foregroundMark x1="79590" y1="8789" x2="87598" y2="8789"/>
                        <a14:foregroundMark x1="87598" y1="8789" x2="87695" y2="9082"/>
                        <a14:foregroundMark x1="90430" y1="54395" x2="93262" y2="62793"/>
                        <a14:foregroundMark x1="93262" y1="62793" x2="92578" y2="80371"/>
                        <a14:foregroundMark x1="92578" y1="80371" x2="89746" y2="84375"/>
                        <a14:foregroundMark x1="8398" y1="56250" x2="7910" y2="79688"/>
                        <a14:foregroundMark x1="8008" y1="56348" x2="7227" y2="73242"/>
                        <a14:foregroundMark x1="20996" y1="88086" x2="28125" y2="90820"/>
                        <a14:foregroundMark x1="28125" y1="90820" x2="33496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5295" y="2555964"/>
            <a:ext cx="3900668" cy="3900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ECC9A-BB99-CF33-78E8-539884C0EA6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37AF-A6BD-E4EC-766D-B7A1EE5DFC79}"/>
              </a:ext>
            </a:extLst>
          </p:cNvPr>
          <p:cNvSpPr txBox="1"/>
          <p:nvPr/>
        </p:nvSpPr>
        <p:spPr>
          <a:xfrm>
            <a:off x="6416400" y="1475192"/>
            <a:ext cx="251401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b="1">
                <a:solidFill>
                  <a:srgbClr val="0099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Randomization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F643D-F13B-455C-11AE-C17BF4E42D26}"/>
              </a:ext>
            </a:extLst>
          </p:cNvPr>
          <p:cNvSpPr txBox="1"/>
          <p:nvPr/>
        </p:nvSpPr>
        <p:spPr>
          <a:xfrm>
            <a:off x="587829" y="4094679"/>
            <a:ext cx="372357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b="1">
                <a:solidFill>
                  <a:srgbClr val="0099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Fermat’s Little Theorem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B35CF-246F-EC76-4404-79B75E4AAC5F}"/>
              </a:ext>
            </a:extLst>
          </p:cNvPr>
          <p:cNvSpPr txBox="1"/>
          <p:nvPr/>
        </p:nvSpPr>
        <p:spPr>
          <a:xfrm>
            <a:off x="7658887" y="4102445"/>
            <a:ext cx="372357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b="1">
                <a:solidFill>
                  <a:srgbClr val="0099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Elementary 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7B9A1-3351-7F33-B869-FA7646C6A620}"/>
              </a:ext>
            </a:extLst>
          </p:cNvPr>
          <p:cNvSpPr txBox="1"/>
          <p:nvPr/>
        </p:nvSpPr>
        <p:spPr>
          <a:xfrm>
            <a:off x="1232153" y="2779467"/>
            <a:ext cx="307924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b="1">
                <a:solidFill>
                  <a:srgbClr val="0099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Modulo Arithmetic</a:t>
            </a:r>
          </a:p>
        </p:txBody>
      </p:sp>
      <p:pic>
        <p:nvPicPr>
          <p:cNvPr id="15" name="Picture 14" descr="A red and silver screwdriver&#10;&#10;AI-generated content may be incorrect.">
            <a:extLst>
              <a:ext uri="{FF2B5EF4-FFF2-40B4-BE49-F238E27FC236}">
                <a16:creationId xmlns:a16="http://schemas.microsoft.com/office/drawing/2014/main" id="{BA7045EA-B5B9-233D-2554-0241BA72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25352">
            <a:off x="4856515" y="1453353"/>
            <a:ext cx="1979741" cy="29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  <p:bldP spid="10" grpId="0" uiExpand="1" build="p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DE383A-3884-6242-A537-1C896BB9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9" y="1516053"/>
            <a:ext cx="10515600" cy="1115434"/>
          </a:xfrm>
        </p:spPr>
        <p:txBody>
          <a:bodyPr/>
          <a:lstStyle/>
          <a:p>
            <a:pPr algn="ctr"/>
            <a:r>
              <a:rPr lang="en-IN" sz="6600">
                <a:solidFill>
                  <a:srgbClr val="002060"/>
                </a:solidFill>
                <a:latin typeface="Cambria"/>
                <a:ea typeface="Cambria"/>
              </a:rPr>
              <a:t>Fermat's Little Theorem</a:t>
            </a:r>
            <a:endParaRPr lang="en-US" sz="66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4B19C-4EA2-3C52-BCBA-E0113DB5CB1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62FA9BD1-1DBA-0D52-4759-6CFFA70B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05" y="3415287"/>
            <a:ext cx="5959128" cy="19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094D-1F95-02E1-BC8E-E1EB174B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BF62-B243-45D9-C18F-FCC738F6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82" y="596723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/>
                <a:ea typeface="Cambria"/>
              </a:rPr>
              <a:t>Fermat's Little Theorem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1372A-1297-AFD5-D289-69404C80E6E2}"/>
              </a:ext>
            </a:extLst>
          </p:cNvPr>
          <p:cNvSpPr txBox="1"/>
          <p:nvPr/>
        </p:nvSpPr>
        <p:spPr>
          <a:xfrm>
            <a:off x="8996164" y="4274766"/>
            <a:ext cx="195294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Posterama" panose="020B0504020200020000" pitchFamily="34" charset="0"/>
              </a:rPr>
              <a:t>Fermat, 1640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BF8D82-708E-16EF-F3E0-351BA407FBD5}"/>
                  </a:ext>
                </a:extLst>
              </p:cNvPr>
              <p:cNvSpPr txBox="1"/>
              <p:nvPr/>
            </p:nvSpPr>
            <p:spPr>
              <a:xfrm>
                <a:off x="735098" y="2129690"/>
                <a:ext cx="9939219" cy="18158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/>
                <a:r>
                  <a:rPr lang="en-US" sz="2800">
                    <a:latin typeface="Cambria Math"/>
                    <a:ea typeface="微软雅黑"/>
                    <a:cs typeface="Posterama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𝒑</m:t>
                    </m:r>
                  </m:oMath>
                </a14:m>
                <a:r>
                  <a:rPr lang="en-US" sz="2800">
                    <a:latin typeface="Cambria Math"/>
                    <a:ea typeface="微软雅黑"/>
                    <a:cs typeface="Posterama"/>
                  </a:rPr>
                  <a:t> be any prime number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𝒂</m:t>
                    </m:r>
                  </m:oMath>
                </a14:m>
                <a:r>
                  <a:rPr lang="en-US" sz="2800" b="1">
                    <a:latin typeface="Cambria Math"/>
                    <a:ea typeface="微软雅黑"/>
                    <a:cs typeface="Posterama"/>
                  </a:rPr>
                  <a:t> </a:t>
                </a:r>
                <a:r>
                  <a:rPr lang="en-US" sz="2800">
                    <a:latin typeface="Cambria Math"/>
                    <a:ea typeface="微软雅黑"/>
                    <a:cs typeface="Posterama"/>
                  </a:rPr>
                  <a:t>be any positive non-zero integer less than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𝒑</m:t>
                    </m:r>
                  </m:oMath>
                </a14:m>
                <a:r>
                  <a:rPr lang="en-US" sz="2800">
                    <a:latin typeface="Cambria Math"/>
                    <a:ea typeface="微软雅黑"/>
                    <a:cs typeface="Posterama"/>
                  </a:rPr>
                  <a:t>, then</a:t>
                </a:r>
              </a:p>
              <a:p>
                <a:pPr algn="just"/>
                <a:endParaRPr lang="en-US" sz="2800">
                  <a:latin typeface="Cambria Math"/>
                  <a:ea typeface="微软雅黑"/>
                  <a:cs typeface="Posterama"/>
                </a:endParaRPr>
              </a:p>
              <a:p>
                <a:pPr algn="just"/>
                <a:r>
                  <a:rPr lang="en-US" sz="2800">
                    <a:latin typeface="Cambria Math"/>
                    <a:ea typeface="微软雅黑"/>
                    <a:cs typeface="Posterama"/>
                  </a:rPr>
                  <a:t>          </a:t>
                </a:r>
                <a:endParaRPr lang="en-US" sz="2800" b="1">
                  <a:latin typeface="Cambria Math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BF8D82-708E-16EF-F3E0-351BA407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98" y="2129690"/>
                <a:ext cx="9939219" cy="1815882"/>
              </a:xfrm>
              <a:prstGeom prst="rect">
                <a:avLst/>
              </a:prstGeom>
              <a:blipFill>
                <a:blip r:embed="rId3"/>
                <a:stretch>
                  <a:fillRect l="-1288" t="-3356" r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051844-CA03-F328-F235-A90F61DC496D}"/>
              </a:ext>
            </a:extLst>
          </p:cNvPr>
          <p:cNvSpPr txBox="1"/>
          <p:nvPr/>
        </p:nvSpPr>
        <p:spPr>
          <a:xfrm>
            <a:off x="735251" y="5178727"/>
            <a:ext cx="10199245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N" sz="2000" b="1">
                <a:latin typeface="Cambria"/>
                <a:ea typeface="Cambria"/>
                <a:cs typeface="Posterama"/>
              </a:rPr>
              <a:t>This gives a condition that holds for all primes, but for primality testing, we require the inverse relation that segregates primes from composites.</a:t>
            </a:r>
            <a:endParaRPr lang="en-IN" sz="2000" b="1">
              <a:latin typeface="Cambria" panose="02040503050406030204" pitchFamily="18" charset="0"/>
              <a:ea typeface="Cambria" panose="02040503050406030204" pitchFamily="18" charset="0"/>
              <a:cs typeface="Posterama" panose="020B0504020200020000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CEF8BA4-8231-5131-30C8-551AAE4129D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F8F891-F435-2F35-6EC0-0D127C674E63}"/>
                  </a:ext>
                </a:extLst>
              </p:cNvPr>
              <p:cNvSpPr txBox="1"/>
              <p:nvPr/>
            </p:nvSpPr>
            <p:spPr>
              <a:xfrm>
                <a:off x="4384540" y="3514685"/>
                <a:ext cx="2900666" cy="44063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𝒂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𝒑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≡</m:t>
                      </m:r>
                      <m:r>
                        <a:rPr lang="en-IN" sz="28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𝑚𝑜𝑑</m:t>
                          </m:r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F8F891-F435-2F35-6EC0-0D127C67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40" y="3514685"/>
                <a:ext cx="2900666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72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0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CE3E-96BE-4B00-6193-24B536DB4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1CF9-1742-EB4B-8223-79EDF34A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82" y="596723"/>
            <a:ext cx="10515600" cy="1115434"/>
          </a:xfrm>
        </p:spPr>
        <p:txBody>
          <a:bodyPr/>
          <a:lstStyle/>
          <a:p>
            <a:pPr algn="ctr"/>
            <a:r>
              <a:rPr lang="en-IN" sz="4800">
                <a:solidFill>
                  <a:srgbClr val="002060"/>
                </a:solidFill>
                <a:latin typeface="Cambria"/>
                <a:ea typeface="Cambria"/>
              </a:rPr>
              <a:t>Inverse Statement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A6247B-4323-D37C-19E0-689D5B033E26}"/>
                  </a:ext>
                </a:extLst>
              </p:cNvPr>
              <p:cNvSpPr txBox="1"/>
              <p:nvPr/>
            </p:nvSpPr>
            <p:spPr>
              <a:xfrm>
                <a:off x="744930" y="1929321"/>
                <a:ext cx="9939219" cy="18158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/>
                <a:r>
                  <a:rPr lang="en-US" sz="2800">
                    <a:latin typeface="Cambria Math"/>
                    <a:ea typeface="微软雅黑"/>
                    <a:cs typeface="Posterama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𝑵</m:t>
                    </m:r>
                  </m:oMath>
                </a14:m>
                <a:r>
                  <a:rPr lang="en-US" sz="2800">
                    <a:latin typeface="Cambria Math"/>
                    <a:ea typeface="微软雅黑"/>
                    <a:cs typeface="Posterama"/>
                  </a:rPr>
                  <a:t> be any composite number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𝒂</m:t>
                    </m:r>
                  </m:oMath>
                </a14:m>
                <a:r>
                  <a:rPr lang="en-US" sz="2800" b="1">
                    <a:latin typeface="Cambria Math"/>
                    <a:ea typeface="微软雅黑"/>
                    <a:cs typeface="Posterama"/>
                  </a:rPr>
                  <a:t> </a:t>
                </a:r>
                <a:r>
                  <a:rPr lang="en-US" sz="2800">
                    <a:latin typeface="Cambria Math"/>
                    <a:ea typeface="微软雅黑"/>
                    <a:cs typeface="Posterama"/>
                  </a:rPr>
                  <a:t>be any positive non-zero integer less than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chemeClr val="tx2">
                            <a:lumMod val="49000"/>
                            <a:lumOff val="51000"/>
                          </a:schemeClr>
                        </a:solidFill>
                        <a:latin typeface="Cambria Math" panose="02040503050406030204" pitchFamily="18" charset="0"/>
                        <a:ea typeface="微软雅黑"/>
                        <a:cs typeface="Posterama"/>
                      </a:rPr>
                      <m:t>𝑵</m:t>
                    </m:r>
                  </m:oMath>
                </a14:m>
                <a:r>
                  <a:rPr lang="en-US" sz="2800">
                    <a:latin typeface="Cambria Math"/>
                    <a:ea typeface="微软雅黑"/>
                    <a:cs typeface="Posterama"/>
                  </a:rPr>
                  <a:t>, then</a:t>
                </a:r>
              </a:p>
              <a:p>
                <a:pPr algn="just"/>
                <a:endParaRPr lang="en-US" sz="2800">
                  <a:latin typeface="Cambria Math"/>
                  <a:ea typeface="微软雅黑"/>
                  <a:cs typeface="Posterama"/>
                </a:endParaRPr>
              </a:p>
              <a:p>
                <a:pPr algn="just"/>
                <a:r>
                  <a:rPr lang="en-US" sz="2800">
                    <a:latin typeface="Cambria Math"/>
                    <a:ea typeface="微软雅黑"/>
                    <a:cs typeface="Posterama"/>
                  </a:rPr>
                  <a:t>          </a:t>
                </a:r>
                <a:endParaRPr lang="en-US" sz="2800" b="1">
                  <a:latin typeface="Cambria Math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A6247B-4323-D37C-19E0-689D5B03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30" y="1929321"/>
                <a:ext cx="9939219" cy="1815882"/>
              </a:xfrm>
              <a:prstGeom prst="rect">
                <a:avLst/>
              </a:prstGeom>
              <a:blipFill>
                <a:blip r:embed="rId3"/>
                <a:stretch>
                  <a:fillRect l="-1226" t="-3356" r="-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C04D6D6-EB8B-660A-4ABE-C970A289E3E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367AD-5608-87BE-8AF8-F7EE8332F955}"/>
                  </a:ext>
                </a:extLst>
              </p:cNvPr>
              <p:cNvSpPr txBox="1"/>
              <p:nvPr/>
            </p:nvSpPr>
            <p:spPr>
              <a:xfrm>
                <a:off x="4332218" y="3129035"/>
                <a:ext cx="3005310" cy="44063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𝒂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𝑵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≢</m:t>
                      </m:r>
                      <m:r>
                        <a:rPr lang="en-IN" sz="28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𝟏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𝑚𝑜𝑑</m:t>
                          </m:r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 </m:t>
                          </m:r>
                          <m:r>
                            <a:rPr lang="en-IN" sz="28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IN" sz="2800" b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367AD-5608-87BE-8AF8-F7EE8332F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18" y="3129035"/>
                <a:ext cx="3005310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young child reading a book&#10;&#10;AI-generated content may be incorrect.">
            <a:extLst>
              <a:ext uri="{FF2B5EF4-FFF2-40B4-BE49-F238E27FC236}">
                <a16:creationId xmlns:a16="http://schemas.microsoft.com/office/drawing/2014/main" id="{DB54E5E9-BED4-2D28-49AD-10D77BDE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25" y="3974117"/>
            <a:ext cx="2897223" cy="2961736"/>
          </a:xfrm>
          <a:prstGeom prst="rect">
            <a:avLst/>
          </a:prstGeom>
        </p:spPr>
      </p:pic>
      <p:pic>
        <p:nvPicPr>
          <p:cNvPr id="10" name="Picture 9" descr="Cartoon bee with pointer">
            <a:extLst>
              <a:ext uri="{FF2B5EF4-FFF2-40B4-BE49-F238E27FC236}">
                <a16:creationId xmlns:a16="http://schemas.microsoft.com/office/drawing/2014/main" id="{177D92AB-F302-35F1-0980-5425517E4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907958" y="3205253"/>
            <a:ext cx="2053378" cy="2315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B04E3053-7038-0515-DBD7-16F022892222}"/>
                  </a:ext>
                </a:extLst>
              </p:cNvPr>
              <p:cNvSpPr/>
              <p:nvPr/>
            </p:nvSpPr>
            <p:spPr>
              <a:xfrm>
                <a:off x="2423651" y="3974117"/>
                <a:ext cx="3578942" cy="1282016"/>
              </a:xfrm>
              <a:prstGeom prst="wedgeRoundRectCallout">
                <a:avLst>
                  <a:gd name="adj1" fmla="val -44276"/>
                  <a:gd name="adj2" fmla="val 71703"/>
                  <a:gd name="adj3" fmla="val 16667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N">
                    <a:solidFill>
                      <a:schemeClr val="tx1"/>
                    </a:solidFill>
                  </a:rPr>
                  <a:t>If this statement is true, then our problem reduces to just checking whether the condition holds for any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>
                    <a:solidFill>
                      <a:schemeClr val="tx1"/>
                    </a:solidFill>
                  </a:rPr>
                  <a:t>, given a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B04E3053-7038-0515-DBD7-16F022892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51" y="3974117"/>
                <a:ext cx="3578942" cy="1282016"/>
              </a:xfrm>
              <a:prstGeom prst="wedgeRoundRectCallout">
                <a:avLst>
                  <a:gd name="adj1" fmla="val -44276"/>
                  <a:gd name="adj2" fmla="val 71703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2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9579E15-0181-3245-0838-C4218E9BC6AC}"/>
                  </a:ext>
                </a:extLst>
              </p:cNvPr>
              <p:cNvSpPr/>
              <p:nvPr/>
            </p:nvSpPr>
            <p:spPr>
              <a:xfrm>
                <a:off x="3162429" y="5750533"/>
                <a:ext cx="3764654" cy="693522"/>
              </a:xfrm>
              <a:prstGeom prst="wedgeRoundRectCallout">
                <a:avLst>
                  <a:gd name="adj1" fmla="val -67070"/>
                  <a:gd name="adj2" fmla="val -49842"/>
                  <a:gd name="adj3" fmla="val 16667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>
                    <a:solidFill>
                      <a:schemeClr val="tx1"/>
                    </a:solidFill>
                  </a:rPr>
                  <a:t>Verifying the condition takes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>
                    <a:solidFill>
                      <a:schemeClr val="tx1"/>
                    </a:solidFill>
                  </a:rPr>
                  <a:t>time, in Word RAM model</a:t>
                </a:r>
                <a:endParaRPr lang="en-IN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59579E15-0181-3245-0838-C4218E9BC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429" y="5750533"/>
                <a:ext cx="3764654" cy="693522"/>
              </a:xfrm>
              <a:prstGeom prst="wedgeRoundRectCallout">
                <a:avLst>
                  <a:gd name="adj1" fmla="val -67070"/>
                  <a:gd name="adj2" fmla="val -49842"/>
                  <a:gd name="adj3" fmla="val 16667"/>
                </a:avLst>
              </a:prstGeom>
              <a:blipFill>
                <a:blip r:embed="rId8"/>
                <a:stretch>
                  <a:fillRect b="-7563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32ACAAF-03DE-5859-66B4-7BA01ADFCE43}"/>
              </a:ext>
            </a:extLst>
          </p:cNvPr>
          <p:cNvSpPr/>
          <p:nvPr/>
        </p:nvSpPr>
        <p:spPr>
          <a:xfrm>
            <a:off x="7457242" y="2537338"/>
            <a:ext cx="1783323" cy="1783323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0FF1F38-B4F3-A5AE-2E82-E91D98799224}"/>
              </a:ext>
            </a:extLst>
          </p:cNvPr>
          <p:cNvSpPr/>
          <p:nvPr/>
        </p:nvSpPr>
        <p:spPr>
          <a:xfrm>
            <a:off x="7143136" y="4378593"/>
            <a:ext cx="2625213" cy="877540"/>
          </a:xfrm>
          <a:prstGeom prst="wedgeRoundRectCallout">
            <a:avLst>
              <a:gd name="adj1" fmla="val 41090"/>
              <a:gd name="adj2" fmla="val -70774"/>
              <a:gd name="adj3" fmla="val 16667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>
                <a:solidFill>
                  <a:schemeClr val="tx1"/>
                </a:solidFill>
              </a:rPr>
              <a:t>The Inverse of Fermat’s Little Theorem is not correct</a:t>
            </a:r>
            <a:endParaRPr lang="en-IN">
              <a:solidFill>
                <a:srgbClr val="FF00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C17E05-C1CA-17C0-5EE0-140B07C9FB59}"/>
              </a:ext>
            </a:extLst>
          </p:cNvPr>
          <p:cNvSpPr/>
          <p:nvPr/>
        </p:nvSpPr>
        <p:spPr>
          <a:xfrm>
            <a:off x="8049104" y="5524398"/>
            <a:ext cx="2382922" cy="693522"/>
          </a:xfrm>
          <a:prstGeom prst="wedgeRoundRectCallout">
            <a:avLst>
              <a:gd name="adj1" fmla="val 41090"/>
              <a:gd name="adj2" fmla="val -70774"/>
              <a:gd name="adj3" fmla="val 16667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Take a = 14 for n = 15 </a:t>
            </a:r>
          </a:p>
          <a:p>
            <a:pPr algn="just"/>
            <a:endParaRPr lang="en-I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A2E457-148C-750A-C1DD-830BF2A02DCD}"/>
                  </a:ext>
                </a:extLst>
              </p:cNvPr>
              <p:cNvSpPr txBox="1"/>
              <p:nvPr/>
            </p:nvSpPr>
            <p:spPr>
              <a:xfrm>
                <a:off x="8455742" y="5901950"/>
                <a:ext cx="1767215" cy="27699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14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Posterama" panose="020B0504020200020000" pitchFamily="34" charset="0"/>
                            </a:rPr>
                            <m:t>14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=1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Posterama" panose="020B0504020200020000" pitchFamily="34" charset="0"/>
                        </a:rPr>
                        <m:t> 15</m:t>
                      </m:r>
                    </m:oMath>
                  </m:oMathPara>
                </a14:m>
                <a:endParaRPr lang="en-US" sz="1800" b="0">
                  <a:solidFill>
                    <a:schemeClr val="tx1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A2E457-148C-750A-C1DD-830BF2A02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42" y="5901950"/>
                <a:ext cx="1767215" cy="276999"/>
              </a:xfrm>
              <a:prstGeom prst="rect">
                <a:avLst/>
              </a:prstGeom>
              <a:blipFill>
                <a:blip r:embed="rId9"/>
                <a:stretch>
                  <a:fillRect l="-3793" t="-4348" r="-137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9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1" grpId="0" animBg="1"/>
      <p:bldP spid="4" grpId="0" animBg="1"/>
      <p:bldP spid="5" grpId="0" animBg="1"/>
      <p:bldP spid="3" grpId="0" animBg="1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1bf29d-be46-4bfd-aa88-4eab5ebd72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34102C67668F4B879EA4C9B0BC8271" ma:contentTypeVersion="9" ma:contentTypeDescription="Create a new document." ma:contentTypeScope="" ma:versionID="c47dcf35ac0e251e4f04d95406b8babe">
  <xsd:schema xmlns:xsd="http://www.w3.org/2001/XMLSchema" xmlns:xs="http://www.w3.org/2001/XMLSchema" xmlns:p="http://schemas.microsoft.com/office/2006/metadata/properties" xmlns:ns3="961bf29d-be46-4bfd-aa88-4eab5ebd72e7" xmlns:ns4="b7317b09-22cf-4b3a-b3da-0c626546b1fe" targetNamespace="http://schemas.microsoft.com/office/2006/metadata/properties" ma:root="true" ma:fieldsID="c8bc34841af98d3a983ee3622d9509d9" ns3:_="" ns4:_="">
    <xsd:import namespace="961bf29d-be46-4bfd-aa88-4eab5ebd72e7"/>
    <xsd:import namespace="b7317b09-22cf-4b3a-b3da-0c626546b1f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bf29d-be46-4bfd-aa88-4eab5ebd72e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17b09-22cf-4b3a-b3da-0c626546b1f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infopath/2007/PartnerControls"/>
    <ds:schemaRef ds:uri="961bf29d-be46-4bfd-aa88-4eab5ebd72e7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b7317b09-22cf-4b3a-b3da-0c626546b1f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23EE0E-3EB0-4090-A0A1-8D97A5D972E2}">
  <ds:schemaRefs>
    <ds:schemaRef ds:uri="961bf29d-be46-4bfd-aa88-4eab5ebd72e7"/>
    <ds:schemaRef ds:uri="b7317b09-22cf-4b3a-b3da-0c626546b1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60</TotalTime>
  <Words>2041</Words>
  <Application>Microsoft Office PowerPoint</Application>
  <PresentationFormat>Widescreen</PresentationFormat>
  <Paragraphs>729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等线</vt:lpstr>
      <vt:lpstr>Abadi</vt:lpstr>
      <vt:lpstr>Arial</vt:lpstr>
      <vt:lpstr>Calibri</vt:lpstr>
      <vt:lpstr>Cambria</vt:lpstr>
      <vt:lpstr>Cambria Math</vt:lpstr>
      <vt:lpstr>Posterama</vt:lpstr>
      <vt:lpstr>Posterama Text SemiBold</vt:lpstr>
      <vt:lpstr>Wingdings</vt:lpstr>
      <vt:lpstr>Custom​​</vt:lpstr>
      <vt:lpstr>PRIMALITY TESTING</vt:lpstr>
      <vt:lpstr>PowerPoint Presentation</vt:lpstr>
      <vt:lpstr>Deterministic Results </vt:lpstr>
      <vt:lpstr>Deterministic Results </vt:lpstr>
      <vt:lpstr>Randomized Results </vt:lpstr>
      <vt:lpstr>Toolkit</vt:lpstr>
      <vt:lpstr>Fermat's Little Theorem</vt:lpstr>
      <vt:lpstr>Fermat's Little Theorem</vt:lpstr>
      <vt:lpstr>Inverse Statement</vt:lpstr>
      <vt:lpstr>Attempt 1</vt:lpstr>
      <vt:lpstr>Problem with Attempt 1</vt:lpstr>
      <vt:lpstr>Another Attempt</vt:lpstr>
      <vt:lpstr>Attempt 2</vt:lpstr>
      <vt:lpstr>Attempt 2</vt:lpstr>
      <vt:lpstr>Attempt 2</vt:lpstr>
      <vt:lpstr>Some more insights</vt:lpstr>
      <vt:lpstr>Algorithm</vt:lpstr>
      <vt:lpstr>Error Analysis</vt:lpstr>
      <vt:lpstr>Error Analysis</vt:lpstr>
      <vt:lpstr>Error Analysis</vt:lpstr>
      <vt:lpstr>Error Analysis</vt:lpstr>
      <vt:lpstr>Error Analysis</vt:lpstr>
      <vt:lpstr>Error Analysis</vt:lpstr>
      <vt:lpstr>Error Analysis</vt:lpstr>
      <vt:lpstr>What was wrong with Attempt 1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SMALLEST  ENCLOSING CIRCLE</dc:title>
  <dc:creator>Rajani Akshat</dc:creator>
  <cp:lastModifiedBy>Sankalp Mittal</cp:lastModifiedBy>
  <cp:revision>1</cp:revision>
  <dcterms:created xsi:type="dcterms:W3CDTF">2024-03-30T06:06:31Z</dcterms:created>
  <dcterms:modified xsi:type="dcterms:W3CDTF">2025-04-11T10:15:38Z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0x0101001334102C67668F4B879EA4C9B0BC8271</vt:lpwstr>
  </property>
</Properties>
</file>